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8" r:id="rId1"/>
  </p:sldMasterIdLst>
  <p:notesMasterIdLst>
    <p:notesMasterId r:id="rId16"/>
  </p:notesMasterIdLst>
  <p:sldIdLst>
    <p:sldId id="256" r:id="rId2"/>
    <p:sldId id="258" r:id="rId3"/>
    <p:sldId id="269" r:id="rId4"/>
    <p:sldId id="257" r:id="rId5"/>
    <p:sldId id="263" r:id="rId6"/>
    <p:sldId id="261" r:id="rId7"/>
    <p:sldId id="265" r:id="rId8"/>
    <p:sldId id="267" r:id="rId9"/>
    <p:sldId id="274" r:id="rId10"/>
    <p:sldId id="268" r:id="rId11"/>
    <p:sldId id="271" r:id="rId12"/>
    <p:sldId id="272" r:id="rId13"/>
    <p:sldId id="270" r:id="rId14"/>
    <p:sldId id="266" r:id="rId15"/>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593" autoAdjust="0"/>
  </p:normalViewPr>
  <p:slideViewPr>
    <p:cSldViewPr snapToGrid="0">
      <p:cViewPr varScale="1">
        <p:scale>
          <a:sx n="71" d="100"/>
          <a:sy n="71" d="100"/>
        </p:scale>
        <p:origin x="113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kumimoji="1" lang="ja-JP" altLang="en-US"/>
          </a:p>
        </p:txBody>
      </p:sp>
      <p:sp>
        <p:nvSpPr>
          <p:cNvPr id="3" name="日付プレースホルダー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8535F3B3-AA18-4D93-930E-52B172EDB65D}" type="datetimeFigureOut">
              <a:rPr kumimoji="1" lang="ja-JP" altLang="en-US" smtClean="0"/>
              <a:t>2026/6/19</a:t>
            </a:fld>
            <a:endParaRPr kumimoji="1" lang="ja-JP" altLang="en-US"/>
          </a:p>
        </p:txBody>
      </p:sp>
      <p:sp>
        <p:nvSpPr>
          <p:cNvPr id="4" name="スライド イメージ プレースホルダー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ja-JP" altLang="en-US"/>
          </a:p>
        </p:txBody>
      </p:sp>
      <p:sp>
        <p:nvSpPr>
          <p:cNvPr id="5" name="ノート プレースホルダー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0A9A4C93-6C6A-4248-AD98-CB1AD1187738}" type="slidenum">
              <a:rPr kumimoji="1" lang="ja-JP" altLang="en-US" smtClean="0"/>
              <a:t>‹#›</a:t>
            </a:fld>
            <a:endParaRPr kumimoji="1" lang="ja-JP" altLang="en-US"/>
          </a:p>
        </p:txBody>
      </p:sp>
    </p:spTree>
    <p:extLst>
      <p:ext uri="{BB962C8B-B14F-4D97-AF65-F5344CB8AC3E}">
        <p14:creationId xmlns:p14="http://schemas.microsoft.com/office/powerpoint/2010/main" val="20364241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A9A4C93-6C6A-4248-AD98-CB1AD1187738}" type="slidenum">
              <a:rPr kumimoji="1" lang="ja-JP" altLang="en-US" smtClean="0"/>
              <a:t>0</a:t>
            </a:fld>
            <a:endParaRPr kumimoji="1" lang="ja-JP" altLang="en-US"/>
          </a:p>
        </p:txBody>
      </p:sp>
    </p:spTree>
    <p:extLst>
      <p:ext uri="{BB962C8B-B14F-4D97-AF65-F5344CB8AC3E}">
        <p14:creationId xmlns:p14="http://schemas.microsoft.com/office/powerpoint/2010/main" val="1658241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A9A4C93-6C6A-4248-AD98-CB1AD1187738}" type="slidenum">
              <a:rPr kumimoji="1" lang="ja-JP" altLang="en-US" smtClean="0"/>
              <a:t>2</a:t>
            </a:fld>
            <a:endParaRPr kumimoji="1" lang="ja-JP" altLang="en-US"/>
          </a:p>
        </p:txBody>
      </p:sp>
    </p:spTree>
    <p:extLst>
      <p:ext uri="{BB962C8B-B14F-4D97-AF65-F5344CB8AC3E}">
        <p14:creationId xmlns:p14="http://schemas.microsoft.com/office/powerpoint/2010/main" val="2556846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A9A4C93-6C6A-4248-AD98-CB1AD1187738}" type="slidenum">
              <a:rPr kumimoji="1" lang="ja-JP" altLang="en-US" smtClean="0"/>
              <a:t>3</a:t>
            </a:fld>
            <a:endParaRPr kumimoji="1" lang="ja-JP" altLang="en-US"/>
          </a:p>
        </p:txBody>
      </p:sp>
    </p:spTree>
    <p:extLst>
      <p:ext uri="{BB962C8B-B14F-4D97-AF65-F5344CB8AC3E}">
        <p14:creationId xmlns:p14="http://schemas.microsoft.com/office/powerpoint/2010/main" val="3235924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A9A4C93-6C6A-4248-AD98-CB1AD1187738}" type="slidenum">
              <a:rPr kumimoji="1" lang="ja-JP" altLang="en-US" smtClean="0"/>
              <a:t>4</a:t>
            </a:fld>
            <a:endParaRPr kumimoji="1" lang="ja-JP" altLang="en-US"/>
          </a:p>
        </p:txBody>
      </p:sp>
    </p:spTree>
    <p:extLst>
      <p:ext uri="{BB962C8B-B14F-4D97-AF65-F5344CB8AC3E}">
        <p14:creationId xmlns:p14="http://schemas.microsoft.com/office/powerpoint/2010/main" val="3773112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A9A4C93-6C6A-4248-AD98-CB1AD1187738}" type="slidenum">
              <a:rPr kumimoji="1" lang="ja-JP" altLang="en-US" smtClean="0"/>
              <a:t>5</a:t>
            </a:fld>
            <a:endParaRPr kumimoji="1" lang="ja-JP" altLang="en-US"/>
          </a:p>
        </p:txBody>
      </p:sp>
    </p:spTree>
    <p:extLst>
      <p:ext uri="{BB962C8B-B14F-4D97-AF65-F5344CB8AC3E}">
        <p14:creationId xmlns:p14="http://schemas.microsoft.com/office/powerpoint/2010/main" val="4008344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A9A4C93-6C6A-4248-AD98-CB1AD1187738}" type="slidenum">
              <a:rPr kumimoji="1" lang="ja-JP" altLang="en-US" smtClean="0"/>
              <a:t>7</a:t>
            </a:fld>
            <a:endParaRPr kumimoji="1" lang="ja-JP" altLang="en-US"/>
          </a:p>
        </p:txBody>
      </p:sp>
    </p:spTree>
    <p:extLst>
      <p:ext uri="{BB962C8B-B14F-4D97-AF65-F5344CB8AC3E}">
        <p14:creationId xmlns:p14="http://schemas.microsoft.com/office/powerpoint/2010/main" val="2899658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45A3F-ECC4-1EB0-6AD7-1FA021CC1F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A98FD47-31D0-026C-0143-6A9B9A001F5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8AD0377-55B4-49C4-E621-DF0831274D8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EB148D0F-D502-23A1-5FA2-F25FA2AAD3C6}"/>
              </a:ext>
            </a:extLst>
          </p:cNvPr>
          <p:cNvSpPr>
            <a:spLocks noGrp="1"/>
          </p:cNvSpPr>
          <p:nvPr>
            <p:ph type="sldNum" sz="quarter" idx="5"/>
          </p:nvPr>
        </p:nvSpPr>
        <p:spPr/>
        <p:txBody>
          <a:bodyPr/>
          <a:lstStyle/>
          <a:p>
            <a:fld id="{0A9A4C93-6C6A-4248-AD98-CB1AD1187738}" type="slidenum">
              <a:rPr kumimoji="1" lang="ja-JP" altLang="en-US" smtClean="0"/>
              <a:t>8</a:t>
            </a:fld>
            <a:endParaRPr kumimoji="1" lang="ja-JP" altLang="en-US"/>
          </a:p>
        </p:txBody>
      </p:sp>
    </p:spTree>
    <p:extLst>
      <p:ext uri="{BB962C8B-B14F-4D97-AF65-F5344CB8AC3E}">
        <p14:creationId xmlns:p14="http://schemas.microsoft.com/office/powerpoint/2010/main" val="809518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F0B597B-001A-4CF0-AADA-90AE57FB4DD2}" type="datetime1">
              <a:rPr kumimoji="1" lang="ja-JP" altLang="en-US" smtClean="0"/>
              <a:t>2026/6/19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202229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017C83D-5A69-400D-A64A-06AED24A10D4}" type="datetime1">
              <a:rPr kumimoji="1" lang="ja-JP" altLang="en-US" smtClean="0"/>
              <a:t>2026/6/19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969765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7AD6311-5A2F-435B-BDF6-E346F75BF187}" type="datetime1">
              <a:rPr kumimoji="1" lang="ja-JP" altLang="en-US" smtClean="0"/>
              <a:t>2026/6/19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2262321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7763CE5-55ED-4A7C-ABF9-8AFA83057CA9}" type="datetime1">
              <a:rPr kumimoji="1" lang="ja-JP" altLang="en-US" smtClean="0"/>
              <a:t>2026/6/19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204497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45127" y="2507550"/>
            <a:ext cx="515620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7550"/>
            <a:ext cx="51816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19704AD5-A098-4745-816F-B398DEF30977}" type="datetime1">
              <a:rPr kumimoji="1" lang="ja-JP" altLang="en-US" smtClean="0"/>
              <a:t>2026/6/19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966097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845C983-5F65-4191-8718-D8229A3CD6D5}" type="datetime1">
              <a:rPr kumimoji="1" lang="ja-JP" altLang="en-US" smtClean="0"/>
              <a:t>2026/6/19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702858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481C45-4329-4E7D-BB99-F6456999D603}" type="datetime1">
              <a:rPr kumimoji="1" lang="ja-JP" altLang="en-US" smtClean="0"/>
              <a:t>2026/6/19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3488837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ja-JP" altLang="en-US"/>
              <a:t>マスター タイトルの書式設定</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9F71811-7538-409B-BBFB-82D8020210F1}" type="datetime1">
              <a:rPr kumimoji="1" lang="ja-JP" altLang="en-US" smtClean="0"/>
              <a:t>2026/6/19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3594382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66544DF-0E49-40E7-A686-0C294D0BA01D}" type="datetime1">
              <a:rPr kumimoji="1" lang="ja-JP" altLang="en-US" smtClean="0"/>
              <a:t>2026/6/19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1792181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4AC4753-22AB-4D54-B97B-6EDBA03D786D}" type="datetime1">
              <a:rPr kumimoji="1" lang="ja-JP" altLang="en-US" smtClean="0"/>
              <a:t>2026/6/19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3576948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69286407-6A60-4DB1-A07C-F3DDA3ADCC99}" type="datetime1">
              <a:rPr kumimoji="1" lang="ja-JP" altLang="en-US" smtClean="0"/>
              <a:t>2026/6/19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2821710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0B8B9147-D6B8-44BE-96D5-B66119F2744B}" type="datetime1">
              <a:rPr kumimoji="1" lang="ja-JP" altLang="en-US" smtClean="0"/>
              <a:t>2026/6/19</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3B3A5463-9C9B-42B9-9F93-5E603B58E38B}" type="slidenum">
              <a:rPr kumimoji="1" lang="ja-JP" altLang="en-US" smtClean="0"/>
              <a:t>‹#›</a:t>
            </a:fld>
            <a:endParaRPr kumimoji="1" lang="ja-JP" altLang="en-US"/>
          </a:p>
        </p:txBody>
      </p:sp>
    </p:spTree>
    <p:extLst>
      <p:ext uri="{BB962C8B-B14F-4D97-AF65-F5344CB8AC3E}">
        <p14:creationId xmlns:p14="http://schemas.microsoft.com/office/powerpoint/2010/main" val="168037097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524DE70-34F5-B096-8132-719102137163}"/>
              </a:ext>
            </a:extLst>
          </p:cNvPr>
          <p:cNvSpPr>
            <a:spLocks noGrp="1"/>
          </p:cNvSpPr>
          <p:nvPr>
            <p:ph type="sldNum" sz="quarter" idx="12"/>
          </p:nvPr>
        </p:nvSpPr>
        <p:spPr/>
        <p:txBody>
          <a:bodyPr/>
          <a:lstStyle/>
          <a:p>
            <a:fld id="{3B3A5463-9C9B-42B9-9F93-5E603B58E38B}" type="slidenum">
              <a:rPr kumimoji="1" lang="ja-JP" altLang="en-US" smtClean="0"/>
              <a:t>0</a:t>
            </a:fld>
            <a:endParaRPr kumimoji="1" lang="ja-JP" altLang="en-US"/>
          </a:p>
        </p:txBody>
      </p:sp>
      <p:pic>
        <p:nvPicPr>
          <p:cNvPr id="6" name="図 5">
            <a:extLst>
              <a:ext uri="{FF2B5EF4-FFF2-40B4-BE49-F238E27FC236}">
                <a16:creationId xmlns:a16="http://schemas.microsoft.com/office/drawing/2014/main" id="{07E3AD3C-4D06-AC7E-AF4C-5FE81EC31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59317"/>
            <a:ext cx="6931577" cy="5198683"/>
          </a:xfrm>
          <a:prstGeom prst="rect">
            <a:avLst/>
          </a:prstGeom>
          <a:ln>
            <a:noFill/>
          </a:ln>
        </p:spPr>
      </p:pic>
      <p:pic>
        <p:nvPicPr>
          <p:cNvPr id="13" name="図 12">
            <a:extLst>
              <a:ext uri="{FF2B5EF4-FFF2-40B4-BE49-F238E27FC236}">
                <a16:creationId xmlns:a16="http://schemas.microsoft.com/office/drawing/2014/main" id="{55D37182-BC99-9204-6D91-6C90D456E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9280" y="0"/>
            <a:ext cx="6522720" cy="4893144"/>
          </a:xfrm>
          <a:prstGeom prst="rect">
            <a:avLst/>
          </a:prstGeom>
        </p:spPr>
      </p:pic>
      <p:sp>
        <p:nvSpPr>
          <p:cNvPr id="14" name="テキスト ボックス 13">
            <a:extLst>
              <a:ext uri="{FF2B5EF4-FFF2-40B4-BE49-F238E27FC236}">
                <a16:creationId xmlns:a16="http://schemas.microsoft.com/office/drawing/2014/main" id="{94BF5611-C151-9996-F8FE-55CEEE88A148}"/>
              </a:ext>
            </a:extLst>
          </p:cNvPr>
          <p:cNvSpPr txBox="1"/>
          <p:nvPr/>
        </p:nvSpPr>
        <p:spPr>
          <a:xfrm>
            <a:off x="256422" y="242907"/>
            <a:ext cx="6675155" cy="1200329"/>
          </a:xfrm>
          <a:prstGeom prst="rect">
            <a:avLst/>
          </a:prstGeom>
          <a:noFill/>
        </p:spPr>
        <p:txBody>
          <a:bodyPr wrap="square">
            <a:spAutoFit/>
          </a:bodyPr>
          <a:lstStyle/>
          <a:p>
            <a:pPr algn="ctr"/>
            <a:r>
              <a:rPr kumimoji="1" lang="ja-JP" altLang="en-US" sz="3600" dirty="0">
                <a:ln w="3175">
                  <a:solidFill>
                    <a:schemeClr val="bg1"/>
                  </a:solidFill>
                </a:ln>
                <a:solidFill>
                  <a:schemeClr val="tx2"/>
                </a:solidFill>
                <a:effectLst>
                  <a:outerShdw blurRad="50800" dist="38100" dir="2700000" algn="tl" rotWithShape="0">
                    <a:prstClr val="black">
                      <a:alpha val="40000"/>
                    </a:prstClr>
                  </a:outerShdw>
                </a:effectLst>
                <a:latin typeface="HG丸ｺﾞｼｯｸM-PRO" panose="020F0600000000000000" pitchFamily="50" charset="-128"/>
                <a:ea typeface="HG丸ｺﾞｼｯｸM-PRO" panose="020F0600000000000000" pitchFamily="50" charset="-128"/>
              </a:rPr>
              <a:t>海底貯蔵ダイビングで世界で</a:t>
            </a:r>
            <a:endParaRPr kumimoji="1" lang="en-US" altLang="ja-JP" sz="3600" dirty="0">
              <a:ln w="3175">
                <a:solidFill>
                  <a:schemeClr val="bg1"/>
                </a:solidFill>
              </a:ln>
              <a:solidFill>
                <a:schemeClr val="tx2"/>
              </a:solidFill>
              <a:effectLst>
                <a:outerShdw blurRad="50800" dist="38100" dir="2700000" algn="tl" rotWithShape="0">
                  <a:prstClr val="black">
                    <a:alpha val="40000"/>
                  </a:prstClr>
                </a:outerShdw>
              </a:effectLst>
              <a:latin typeface="HG丸ｺﾞｼｯｸM-PRO" panose="020F0600000000000000" pitchFamily="50" charset="-128"/>
              <a:ea typeface="HG丸ｺﾞｼｯｸM-PRO" panose="020F0600000000000000" pitchFamily="50" charset="-128"/>
            </a:endParaRPr>
          </a:p>
          <a:p>
            <a:pPr algn="ctr"/>
            <a:r>
              <a:rPr kumimoji="1" lang="ja-JP" altLang="en-US" sz="3600" dirty="0">
                <a:ln w="3175">
                  <a:solidFill>
                    <a:schemeClr val="bg1"/>
                  </a:solidFill>
                </a:ln>
                <a:solidFill>
                  <a:schemeClr val="tx2"/>
                </a:solidFill>
                <a:effectLst>
                  <a:outerShdw blurRad="50800" dist="38100" dir="2700000" algn="tl" rotWithShape="0">
                    <a:prstClr val="black">
                      <a:alpha val="40000"/>
                    </a:prstClr>
                  </a:outerShdw>
                </a:effectLst>
                <a:latin typeface="HG丸ｺﾞｼｯｸM-PRO" panose="020F0600000000000000" pitchFamily="50" charset="-128"/>
                <a:ea typeface="HG丸ｺﾞｼｯｸM-PRO" panose="020F0600000000000000" pitchFamily="50" charset="-128"/>
              </a:rPr>
              <a:t>一つのお酒をアナタの手で！</a:t>
            </a:r>
            <a:endParaRPr kumimoji="1" lang="en-US" altLang="ja-JP" sz="3600" dirty="0">
              <a:ln w="3175">
                <a:solidFill>
                  <a:schemeClr val="bg1"/>
                </a:solidFill>
              </a:ln>
              <a:solidFill>
                <a:schemeClr val="tx2"/>
              </a:solidFill>
              <a:effectLst>
                <a:outerShdw blurRad="50800" dist="38100" dir="2700000" algn="tl" rotWithShape="0">
                  <a:prstClr val="black">
                    <a:alpha val="40000"/>
                  </a:prstClr>
                </a:outerShdw>
              </a:effectLst>
              <a:latin typeface="HG丸ｺﾞｼｯｸM-PRO" panose="020F0600000000000000" pitchFamily="50" charset="-128"/>
              <a:ea typeface="HG丸ｺﾞｼｯｸM-PRO" panose="020F0600000000000000" pitchFamily="50" charset="-128"/>
            </a:endParaRPr>
          </a:p>
        </p:txBody>
      </p:sp>
      <p:pic>
        <p:nvPicPr>
          <p:cNvPr id="7" name="図 6">
            <a:extLst>
              <a:ext uri="{FF2B5EF4-FFF2-40B4-BE49-F238E27FC236}">
                <a16:creationId xmlns:a16="http://schemas.microsoft.com/office/drawing/2014/main" id="{7B417155-037A-C88B-FE78-A07DF03622EA}"/>
              </a:ext>
            </a:extLst>
          </p:cNvPr>
          <p:cNvPicPr>
            <a:picLocks noChangeAspect="1"/>
          </p:cNvPicPr>
          <p:nvPr/>
        </p:nvPicPr>
        <p:blipFill>
          <a:blip r:embed="rId5"/>
          <a:stretch>
            <a:fillRect/>
          </a:stretch>
        </p:blipFill>
        <p:spPr>
          <a:xfrm>
            <a:off x="7222464" y="5624195"/>
            <a:ext cx="4678649" cy="732155"/>
          </a:xfrm>
          <a:prstGeom prst="rect">
            <a:avLst/>
          </a:prstGeom>
        </p:spPr>
      </p:pic>
    </p:spTree>
    <p:extLst>
      <p:ext uri="{BB962C8B-B14F-4D97-AF65-F5344CB8AC3E}">
        <p14:creationId xmlns:p14="http://schemas.microsoft.com/office/powerpoint/2010/main" val="1711929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9248C7-288B-5E75-E322-74018C6B0237}"/>
              </a:ext>
            </a:extLst>
          </p:cNvPr>
          <p:cNvSpPr>
            <a:spLocks noGrp="1"/>
          </p:cNvSpPr>
          <p:nvPr>
            <p:ph type="title"/>
          </p:nvPr>
        </p:nvSpPr>
        <p:spPr>
          <a:xfrm>
            <a:off x="838200" y="476249"/>
            <a:ext cx="9496425" cy="5895976"/>
          </a:xfrm>
        </p:spPr>
        <p:txBody>
          <a:bodyPr>
            <a:noAutofit/>
          </a:bodyPr>
          <a:lstStyle/>
          <a:p>
            <a:br>
              <a:rPr lang="en-US" altLang="ja-JP" sz="2000" dirty="0"/>
            </a:br>
            <a:br>
              <a:rPr lang="en-US" altLang="ja-JP" sz="2000" dirty="0"/>
            </a:br>
            <a:br>
              <a:rPr lang="en-US" altLang="ja-JP" sz="2000" dirty="0"/>
            </a:br>
            <a:br>
              <a:rPr lang="en-US" altLang="ja-JP" sz="2000" dirty="0"/>
            </a:br>
            <a:br>
              <a:rPr lang="en-US" altLang="ja-JP" sz="2000" dirty="0"/>
            </a:br>
            <a:br>
              <a:rPr lang="en-US" altLang="ja-JP" sz="2000" dirty="0"/>
            </a:br>
            <a:br>
              <a:rPr lang="en-US" altLang="ja-JP" sz="2000" dirty="0"/>
            </a:br>
            <a:br>
              <a:rPr lang="en-US" altLang="ja-JP" sz="2000" dirty="0"/>
            </a:br>
            <a:br>
              <a:rPr lang="en-US" altLang="ja-JP" sz="2000" dirty="0"/>
            </a:br>
            <a:br>
              <a:rPr lang="en-US" altLang="ja-JP" sz="2000" dirty="0"/>
            </a:br>
            <a:br>
              <a:rPr lang="en-US" altLang="ja-JP" sz="2000" dirty="0"/>
            </a:br>
            <a:br>
              <a:rPr lang="en-US" altLang="ja-JP" sz="2000" dirty="0"/>
            </a:br>
            <a:br>
              <a:rPr lang="en-US" altLang="ja-JP" sz="2000" dirty="0"/>
            </a:br>
            <a:br>
              <a:rPr lang="en-US" altLang="ja-JP" sz="2000" dirty="0"/>
            </a:br>
            <a:endParaRPr kumimoji="1" lang="ja-JP" altLang="en-US" sz="2000" dirty="0"/>
          </a:p>
        </p:txBody>
      </p:sp>
      <p:sp>
        <p:nvSpPr>
          <p:cNvPr id="7" name="テキスト ボックス 6">
            <a:extLst>
              <a:ext uri="{FF2B5EF4-FFF2-40B4-BE49-F238E27FC236}">
                <a16:creationId xmlns:a16="http://schemas.microsoft.com/office/drawing/2014/main" id="{57627136-538B-7B69-BE94-3CE722C7FB01}"/>
              </a:ext>
            </a:extLst>
          </p:cNvPr>
          <p:cNvSpPr txBox="1"/>
          <p:nvPr/>
        </p:nvSpPr>
        <p:spPr>
          <a:xfrm>
            <a:off x="286870" y="173803"/>
            <a:ext cx="11618259" cy="6483506"/>
          </a:xfrm>
          <a:prstGeom prst="rect">
            <a:avLst/>
          </a:prstGeom>
          <a:noFill/>
        </p:spPr>
        <p:txBody>
          <a:bodyPr wrap="square">
            <a:spAutoFit/>
          </a:bodyPr>
          <a:lstStyle/>
          <a:p>
            <a:pPr>
              <a:lnSpc>
                <a:spcPct val="150000"/>
              </a:lnSpc>
            </a:pP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〇</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海底貯蔵（熟成）とは</a:t>
            </a:r>
            <a:b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b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　</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泡盛はボトルに残るわずかな空気で熟成する事で知られ、昔から沖縄の漁師や泡盛愛好家の</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一部</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では海底貯蔵</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によって</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熟成した泡盛を楽しむ</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習慣</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があります。</a:t>
            </a:r>
            <a:b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b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海底貯蔵ワインの始まりとされているのが</a:t>
            </a:r>
            <a:r>
              <a:rPr lang="en-US"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1998</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年にスウェーデン沖で発見された沈没船「ジョンコピンク号」の」船内から見つかったシャンパンが</a:t>
            </a:r>
            <a:r>
              <a:rPr lang="en-US"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80</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年間もの間海底に沈んでいたのにもかかわらず、とても良い状態で保存されていた事がきっかけという説があります。</a:t>
            </a:r>
            <a:b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b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　環境の影響を受けやすい海面とは違い、水深２０</a:t>
            </a:r>
            <a:r>
              <a:rPr lang="en-US"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ⅿ</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の海底は紫外線や赤外線の影響を受けにくく、</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年</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間</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を</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通して</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温度</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の急激な変化がなく</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また</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宜野湾沖に設置する貯蔵施設</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周辺の海域は岩礁と砂地が隣接し、海洋生物が集まる適度な潮流は水温上昇の抑制や微弱な振動を生み、酒の熟成に最適な環境といわれています。</a:t>
            </a:r>
            <a:b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b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　宜野湾の海の最大の特徴は、大山地区に湧き出るミネラルが豊富で</a:t>
            </a:r>
            <a:r>
              <a:rPr lang="en-US"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1</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年を通して</a:t>
            </a:r>
            <a:r>
              <a:rPr lang="en-US"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22</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a:t>
            </a:r>
            <a:r>
              <a:rPr lang="en-US"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23</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℃の大量の湧水が海へと注がれる事で海面温度の上昇を抑え、その環境で育った</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石灰藻類、貝類</a:t>
            </a:r>
            <a:r>
              <a:rPr lang="ja-JP" altLang="en-US"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が</a:t>
            </a:r>
            <a:r>
              <a:rPr lang="ja-JP" altLang="ja-JP" sz="2000" dirty="0">
                <a:ln>
                  <a:solidFill>
                    <a:schemeClr val="tx1"/>
                  </a:solidFill>
                </a:ln>
                <a:solidFill>
                  <a:schemeClr val="accent5"/>
                </a:solidFill>
                <a:latin typeface="HG丸ｺﾞｼｯｸM-PRO" panose="020F0600000000000000" pitchFamily="50" charset="-128"/>
                <a:ea typeface="HG丸ｺﾞｼｯｸM-PRO" panose="020F0600000000000000" pitchFamily="50" charset="-128"/>
              </a:rPr>
              <a:t>ワイン本体に付着し、世界に二つとないオリジナリティ溢れる商品となります。</a:t>
            </a:r>
            <a:br>
              <a:rPr lang="ja-JP" altLang="ja-JP" sz="2000" dirty="0">
                <a:ln>
                  <a:solidFill>
                    <a:schemeClr val="tx2"/>
                  </a:solidFill>
                </a:ln>
                <a:solidFill>
                  <a:schemeClr val="accent5"/>
                </a:solidFill>
                <a:latin typeface="HG丸ｺﾞｼｯｸM-PRO" panose="020F0600000000000000" pitchFamily="50" charset="-128"/>
                <a:ea typeface="HG丸ｺﾞｼｯｸM-PRO" panose="020F0600000000000000" pitchFamily="50" charset="-128"/>
              </a:rPr>
            </a:br>
            <a:endParaRPr lang="ja-JP" altLang="en-US" sz="2000" dirty="0">
              <a:ln>
                <a:solidFill>
                  <a:schemeClr val="tx2"/>
                </a:solidFill>
              </a:ln>
              <a:solidFill>
                <a:schemeClr val="accent5"/>
              </a:solidFill>
              <a:latin typeface="HG丸ｺﾞｼｯｸM-PRO" panose="020F0600000000000000" pitchFamily="50" charset="-128"/>
              <a:ea typeface="HG丸ｺﾞｼｯｸM-PRO" panose="020F0600000000000000" pitchFamily="50" charset="-128"/>
            </a:endParaRPr>
          </a:p>
        </p:txBody>
      </p:sp>
      <p:sp>
        <p:nvSpPr>
          <p:cNvPr id="5" name="スライド番号プレースホルダー 4">
            <a:extLst>
              <a:ext uri="{FF2B5EF4-FFF2-40B4-BE49-F238E27FC236}">
                <a16:creationId xmlns:a16="http://schemas.microsoft.com/office/drawing/2014/main" id="{0051DD51-7037-08A3-0B74-CB364D4B4CEF}"/>
              </a:ext>
            </a:extLst>
          </p:cNvPr>
          <p:cNvSpPr>
            <a:spLocks noGrp="1"/>
          </p:cNvSpPr>
          <p:nvPr>
            <p:ph type="sldNum" sz="quarter" idx="12"/>
          </p:nvPr>
        </p:nvSpPr>
        <p:spPr/>
        <p:txBody>
          <a:bodyPr/>
          <a:lstStyle/>
          <a:p>
            <a:fld id="{3B3A5463-9C9B-42B9-9F93-5E603B58E38B}" type="slidenum">
              <a:rPr kumimoji="1" lang="ja-JP" altLang="en-US" smtClean="0"/>
              <a:t>1</a:t>
            </a:fld>
            <a:endParaRPr kumimoji="1" lang="ja-JP" altLang="en-US"/>
          </a:p>
        </p:txBody>
      </p:sp>
    </p:spTree>
    <p:extLst>
      <p:ext uri="{BB962C8B-B14F-4D97-AF65-F5344CB8AC3E}">
        <p14:creationId xmlns:p14="http://schemas.microsoft.com/office/powerpoint/2010/main" val="3983489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816B3DF6-FBC3-CC29-1579-D6B848CC6D8C}"/>
              </a:ext>
            </a:extLst>
          </p:cNvPr>
          <p:cNvSpPr txBox="1"/>
          <p:nvPr/>
        </p:nvSpPr>
        <p:spPr>
          <a:xfrm>
            <a:off x="291651" y="667547"/>
            <a:ext cx="11608697" cy="5262979"/>
          </a:xfrm>
          <a:prstGeom prst="rect">
            <a:avLst/>
          </a:prstGeom>
          <a:noFill/>
        </p:spPr>
        <p:txBody>
          <a:bodyPr wrap="square">
            <a:spAutoFit/>
          </a:bodyPr>
          <a:lstStyle/>
          <a:p>
            <a:r>
              <a:rPr lang="ja-JP" altLang="en-US" sz="2800" dirty="0">
                <a:ln w="6350" cmpd="sng">
                  <a:solidFill>
                    <a:schemeClr val="tx1"/>
                  </a:solidFill>
                </a:ln>
                <a:solidFill>
                  <a:schemeClr val="accent5"/>
                </a:solidFill>
                <a:latin typeface="HG丸ｺﾞｼｯｸM-PRO" panose="020F0600000000000000" pitchFamily="50" charset="-128"/>
                <a:ea typeface="HG丸ｺﾞｼｯｸM-PRO" panose="020F0600000000000000" pitchFamily="50" charset="-128"/>
              </a:rPr>
              <a:t>☆</a:t>
            </a:r>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アクティビティ</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内容</a:t>
            </a:r>
            <a:endParaRPr lang="en-US"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endParaRPr>
          </a:p>
          <a:p>
            <a:endParaRPr lang="en-US"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endParaRPr>
          </a:p>
          <a:p>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弊社</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が管理する宜野湾沖約２㎞、水深</a:t>
            </a:r>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２１</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ｍの海底に設置した貯蔵</a:t>
            </a:r>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場</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へ</a:t>
            </a:r>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インストラクター（㈱マレア・クリエイトプロダイバー）ガイドのもと</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潜水し酒類を貯蔵、一定期間</a:t>
            </a:r>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の貯蔵</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a:t>
            </a:r>
            <a:r>
              <a:rPr lang="en-US"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1</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年、</a:t>
            </a:r>
            <a:r>
              <a:rPr lang="en-US"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2</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年…）後、</a:t>
            </a:r>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インストラクター同行</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で引き揚げダイビングを</a:t>
            </a:r>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行います</a:t>
            </a:r>
            <a:r>
              <a:rPr lang="ja-JP"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a:t>
            </a:r>
            <a:endParaRPr lang="en-US"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endParaRPr>
          </a:p>
          <a:p>
            <a:endParaRPr lang="en-US"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endParaRPr>
          </a:p>
          <a:p>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貯蔵ダイビング前に貯蔵エリア近くのポイントで宜野湾の美ら海をファンダイビング！</a:t>
            </a:r>
            <a:endParaRPr lang="en-US"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endParaRPr>
          </a:p>
          <a:p>
            <a:endParaRPr lang="en-US"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endParaRPr>
          </a:p>
          <a:p>
            <a:r>
              <a:rPr lang="en-US" altLang="ja-JP"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a:t>
            </a:r>
            <a:r>
              <a:rPr lang="ja-JP" altLang="en-US" sz="2800" dirty="0">
                <a:ln w="6350" cmpd="sng">
                  <a:solidFill>
                    <a:schemeClr val="tx1"/>
                  </a:solidFill>
                </a:ln>
                <a:solidFill>
                  <a:schemeClr val="tx2"/>
                </a:solidFill>
                <a:latin typeface="HG丸ｺﾞｼｯｸM-PRO" panose="020F0600000000000000" pitchFamily="50" charset="-128"/>
                <a:ea typeface="HG丸ｺﾞｼｯｸM-PRO" panose="020F0600000000000000" pitchFamily="50" charset="-128"/>
              </a:rPr>
              <a:t>ダイビングライセンスをお持ちでない方はボートシュノーケルコースで弊社ダイバーが貯蔵、引き揚げを代行いたします。</a:t>
            </a:r>
            <a:endParaRPr lang="ja-JP" altLang="en-US" sz="2800" dirty="0">
              <a:ln>
                <a:solidFill>
                  <a:schemeClr val="tx1"/>
                </a:solidFill>
              </a:ln>
              <a:solidFill>
                <a:schemeClr val="tx2"/>
              </a:solidFill>
            </a:endParaRPr>
          </a:p>
        </p:txBody>
      </p:sp>
    </p:spTree>
    <p:extLst>
      <p:ext uri="{BB962C8B-B14F-4D97-AF65-F5344CB8AC3E}">
        <p14:creationId xmlns:p14="http://schemas.microsoft.com/office/powerpoint/2010/main" val="3454980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AE5F1C-5EC0-CF4A-5DAC-4084C6BC123B}"/>
              </a:ext>
            </a:extLst>
          </p:cNvPr>
          <p:cNvSpPr>
            <a:spLocks noGrp="1"/>
          </p:cNvSpPr>
          <p:nvPr>
            <p:ph type="title"/>
          </p:nvPr>
        </p:nvSpPr>
        <p:spPr>
          <a:xfrm>
            <a:off x="528320" y="460216"/>
            <a:ext cx="11135359" cy="5937568"/>
          </a:xfrm>
        </p:spPr>
        <p:txBody>
          <a:bodyPr>
            <a:normAutofit/>
          </a:bodyPr>
          <a:lstStyle/>
          <a:p>
            <a:br>
              <a:rPr lang="ja-JP" altLang="ja-JP" dirty="0"/>
            </a:br>
            <a:r>
              <a:rPr lang="en-US" altLang="ja-JP" sz="2000" dirty="0">
                <a:latin typeface="HG丸ｺﾞｼｯｸM-PRO" panose="020F0600000000000000" pitchFamily="50" charset="-128"/>
                <a:ea typeface="HG丸ｺﾞｼｯｸM-PRO" panose="020F0600000000000000" pitchFamily="50" charset="-128"/>
              </a:rPr>
              <a:t> </a:t>
            </a:r>
            <a:br>
              <a:rPr lang="ja-JP" altLang="ja-JP" sz="2000" dirty="0">
                <a:latin typeface="HG丸ｺﾞｼｯｸM-PRO" panose="020F0600000000000000" pitchFamily="50" charset="-128"/>
                <a:ea typeface="HG丸ｺﾞｼｯｸM-PRO" panose="020F0600000000000000" pitchFamily="50" charset="-128"/>
              </a:rPr>
            </a:br>
            <a:endParaRPr kumimoji="1" lang="ja-JP" altLang="en-US" sz="2700" dirty="0">
              <a:latin typeface="HG丸ｺﾞｼｯｸM-PRO" panose="020F0600000000000000" pitchFamily="50" charset="-128"/>
              <a:ea typeface="HG丸ｺﾞｼｯｸM-PRO" panose="020F0600000000000000" pitchFamily="50" charset="-128"/>
            </a:endParaRPr>
          </a:p>
        </p:txBody>
      </p:sp>
      <p:pic>
        <p:nvPicPr>
          <p:cNvPr id="13" name="図 12">
            <a:extLst>
              <a:ext uri="{FF2B5EF4-FFF2-40B4-BE49-F238E27FC236}">
                <a16:creationId xmlns:a16="http://schemas.microsoft.com/office/drawing/2014/main" id="{58EDEDAF-511F-21B7-9025-29BE077446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015" y="206420"/>
            <a:ext cx="3625780" cy="6445160"/>
          </a:xfrm>
          <a:prstGeom prst="rect">
            <a:avLst/>
          </a:prstGeom>
          <a:noFill/>
          <a:ln>
            <a:noFill/>
          </a:ln>
        </p:spPr>
      </p:pic>
      <p:pic>
        <p:nvPicPr>
          <p:cNvPr id="4" name="図 3">
            <a:extLst>
              <a:ext uri="{FF2B5EF4-FFF2-40B4-BE49-F238E27FC236}">
                <a16:creationId xmlns:a16="http://schemas.microsoft.com/office/drawing/2014/main" id="{52598AEF-9CB8-1A84-F981-77B4AEA11B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4905" y="2930460"/>
            <a:ext cx="6610601" cy="3718463"/>
          </a:xfrm>
          <a:prstGeom prst="rect">
            <a:avLst/>
          </a:prstGeom>
        </p:spPr>
      </p:pic>
      <p:sp>
        <p:nvSpPr>
          <p:cNvPr id="5" name="スライド番号プレースホルダー 4">
            <a:extLst>
              <a:ext uri="{FF2B5EF4-FFF2-40B4-BE49-F238E27FC236}">
                <a16:creationId xmlns:a16="http://schemas.microsoft.com/office/drawing/2014/main" id="{850A4FC9-CDE0-33FE-B069-E243B4FE3263}"/>
              </a:ext>
            </a:extLst>
          </p:cNvPr>
          <p:cNvSpPr>
            <a:spLocks noGrp="1"/>
          </p:cNvSpPr>
          <p:nvPr>
            <p:ph type="sldNum" sz="quarter" idx="12"/>
          </p:nvPr>
        </p:nvSpPr>
        <p:spPr/>
        <p:txBody>
          <a:bodyPr/>
          <a:lstStyle/>
          <a:p>
            <a:fld id="{3B3A5463-9C9B-42B9-9F93-5E603B58E38B}" type="slidenum">
              <a:rPr kumimoji="1" lang="ja-JP" altLang="en-US" smtClean="0"/>
              <a:t>3</a:t>
            </a:fld>
            <a:endParaRPr kumimoji="1" lang="ja-JP" altLang="en-US"/>
          </a:p>
        </p:txBody>
      </p:sp>
      <p:pic>
        <p:nvPicPr>
          <p:cNvPr id="7" name="図 6">
            <a:extLst>
              <a:ext uri="{FF2B5EF4-FFF2-40B4-BE49-F238E27FC236}">
                <a16:creationId xmlns:a16="http://schemas.microsoft.com/office/drawing/2014/main" id="{22043CA6-986E-7981-2DD7-538A3091D9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4312" y="209077"/>
            <a:ext cx="5486092" cy="4115497"/>
          </a:xfrm>
          <a:prstGeom prst="rect">
            <a:avLst/>
          </a:prstGeom>
        </p:spPr>
      </p:pic>
      <p:sp>
        <p:nvSpPr>
          <p:cNvPr id="16" name="四角形: 角を丸くする 15">
            <a:extLst>
              <a:ext uri="{FF2B5EF4-FFF2-40B4-BE49-F238E27FC236}">
                <a16:creationId xmlns:a16="http://schemas.microsoft.com/office/drawing/2014/main" id="{89C0D05B-501A-2E02-64B0-00FED8831275}"/>
              </a:ext>
            </a:extLst>
          </p:cNvPr>
          <p:cNvSpPr/>
          <p:nvPr/>
        </p:nvSpPr>
        <p:spPr>
          <a:xfrm>
            <a:off x="3580938" y="162373"/>
            <a:ext cx="3625780" cy="3065929"/>
          </a:xfrm>
          <a:prstGeom prst="roundRect">
            <a:avLst/>
          </a:prstGeom>
          <a:solidFill>
            <a:schemeClr val="accent1">
              <a:lumMod val="75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lnSpc>
                <a:spcPct val="150000"/>
              </a:lnSpc>
            </a:pPr>
            <a:r>
              <a:rPr kumimoji="1" lang="ja-JP" altLang="en-US" sz="2400" dirty="0">
                <a:latin typeface="HG丸ｺﾞｼｯｸM-PRO" panose="020F0600000000000000" pitchFamily="50" charset="-128"/>
                <a:ea typeface="HG丸ｺﾞｼｯｸM-PRO" panose="020F0600000000000000" pitchFamily="50" charset="-128"/>
              </a:rPr>
              <a:t>海底貯蔵施設⇨</a:t>
            </a:r>
            <a:endParaRPr kumimoji="1" lang="en-US" altLang="ja-JP" sz="2400" dirty="0">
              <a:latin typeface="HG丸ｺﾞｼｯｸM-PRO" panose="020F0600000000000000" pitchFamily="50" charset="-128"/>
              <a:ea typeface="HG丸ｺﾞｼｯｸM-PRO" panose="020F0600000000000000" pitchFamily="50" charset="-128"/>
            </a:endParaRPr>
          </a:p>
          <a:p>
            <a:pPr>
              <a:lnSpc>
                <a:spcPct val="150000"/>
              </a:lnSpc>
            </a:pPr>
            <a:endParaRPr kumimoji="1" lang="en-US" altLang="ja-JP" sz="2400" dirty="0">
              <a:latin typeface="HG丸ｺﾞｼｯｸM-PRO" panose="020F0600000000000000" pitchFamily="50" charset="-128"/>
              <a:ea typeface="HG丸ｺﾞｼｯｸM-PRO" panose="020F0600000000000000" pitchFamily="50" charset="-128"/>
            </a:endParaRPr>
          </a:p>
          <a:p>
            <a:pPr>
              <a:lnSpc>
                <a:spcPct val="150000"/>
              </a:lnSpc>
            </a:pPr>
            <a:r>
              <a:rPr kumimoji="1" lang="ja-JP" altLang="en-US" sz="2400" dirty="0">
                <a:latin typeface="HG丸ｺﾞｼｯｸM-PRO" panose="020F0600000000000000" pitchFamily="50" charset="-128"/>
                <a:ea typeface="HG丸ｺﾞｼｯｸM-PRO" panose="020F0600000000000000" pitchFamily="50" charset="-128"/>
              </a:rPr>
              <a:t>⇦海底熟成泡盛</a:t>
            </a:r>
            <a:endParaRPr kumimoji="1" lang="en-US" altLang="ja-JP" sz="2400" dirty="0">
              <a:latin typeface="HG丸ｺﾞｼｯｸM-PRO" panose="020F0600000000000000" pitchFamily="50" charset="-128"/>
              <a:ea typeface="HG丸ｺﾞｼｯｸM-PRO" panose="020F0600000000000000" pitchFamily="50" charset="-128"/>
            </a:endParaRPr>
          </a:p>
          <a:p>
            <a:pPr>
              <a:lnSpc>
                <a:spcPct val="150000"/>
              </a:lnSpc>
            </a:pPr>
            <a:endParaRPr kumimoji="1" lang="en-US" altLang="ja-JP" sz="2400" dirty="0">
              <a:latin typeface="HG丸ｺﾞｼｯｸM-PRO" panose="020F0600000000000000" pitchFamily="50" charset="-128"/>
              <a:ea typeface="HG丸ｺﾞｼｯｸM-PRO" panose="020F0600000000000000" pitchFamily="50" charset="-128"/>
            </a:endParaRPr>
          </a:p>
          <a:p>
            <a:pPr algn="ctr"/>
            <a:r>
              <a:rPr kumimoji="1" lang="ja-JP" altLang="en-US" sz="2400" dirty="0">
                <a:latin typeface="HG丸ｺﾞｼｯｸM-PRO" panose="020F0600000000000000" pitchFamily="50" charset="-128"/>
                <a:ea typeface="HG丸ｺﾞｼｯｸM-PRO" panose="020F0600000000000000" pitchFamily="50" charset="-128"/>
              </a:rPr>
              <a:t>コーラルガーデン</a:t>
            </a:r>
            <a:endParaRPr kumimoji="1" lang="en-US" altLang="ja-JP" sz="2400" dirty="0">
              <a:latin typeface="HG丸ｺﾞｼｯｸM-PRO" panose="020F0600000000000000" pitchFamily="50" charset="-128"/>
              <a:ea typeface="HG丸ｺﾞｼｯｸM-PRO" panose="020F0600000000000000" pitchFamily="50" charset="-128"/>
            </a:endParaRPr>
          </a:p>
          <a:p>
            <a:pPr algn="ctr"/>
            <a:r>
              <a:rPr kumimoji="1" lang="ja-JP" altLang="en-US" sz="2400" dirty="0">
                <a:latin typeface="HG丸ｺﾞｼｯｸM-PRO" panose="020F0600000000000000" pitchFamily="50" charset="-128"/>
                <a:ea typeface="HG丸ｺﾞｼｯｸM-PRO" panose="020F0600000000000000" pitchFamily="50" charset="-128"/>
              </a:rPr>
              <a:t>⇩</a:t>
            </a:r>
            <a:endParaRPr kumimoji="1" lang="en-US" altLang="ja-JP" sz="2400" dirty="0">
              <a:latin typeface="HG丸ｺﾞｼｯｸM-PRO" panose="020F0600000000000000" pitchFamily="50" charset="-128"/>
              <a:ea typeface="HG丸ｺﾞｼｯｸM-PRO" panose="020F0600000000000000" pitchFamily="50" charset="-128"/>
            </a:endParaRPr>
          </a:p>
        </p:txBody>
      </p:sp>
      <p:pic>
        <p:nvPicPr>
          <p:cNvPr id="8" name="図 7">
            <a:extLst>
              <a:ext uri="{FF2B5EF4-FFF2-40B4-BE49-F238E27FC236}">
                <a16:creationId xmlns:a16="http://schemas.microsoft.com/office/drawing/2014/main" id="{7C343BD8-DA3E-3404-A2CC-6F53E211D0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8454" y="3732905"/>
            <a:ext cx="4981530" cy="2916018"/>
          </a:xfrm>
          <a:prstGeom prst="rect">
            <a:avLst/>
          </a:prstGeom>
        </p:spPr>
      </p:pic>
    </p:spTree>
    <p:extLst>
      <p:ext uri="{BB962C8B-B14F-4D97-AF65-F5344CB8AC3E}">
        <p14:creationId xmlns:p14="http://schemas.microsoft.com/office/powerpoint/2010/main" val="3157652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C12DF-72DC-AE00-40E5-E4942EA20DE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43F1452-2979-D9A6-5143-CEF6597D9581}"/>
              </a:ext>
            </a:extLst>
          </p:cNvPr>
          <p:cNvSpPr>
            <a:spLocks noGrp="1"/>
          </p:cNvSpPr>
          <p:nvPr>
            <p:ph type="title"/>
          </p:nvPr>
        </p:nvSpPr>
        <p:spPr>
          <a:xfrm>
            <a:off x="4442908" y="47412"/>
            <a:ext cx="7537527" cy="1576993"/>
          </a:xfrm>
        </p:spPr>
        <p:txBody>
          <a:bodyPr>
            <a:noAutofit/>
          </a:bodyPr>
          <a:lstStyle/>
          <a:p>
            <a:pPr>
              <a:lnSpc>
                <a:spcPct val="150000"/>
              </a:lnSpc>
            </a:pPr>
            <a:r>
              <a:rPr lang="ja-JP" altLang="en-US" sz="3200" dirty="0">
                <a:solidFill>
                  <a:schemeClr val="tx2"/>
                </a:solidFill>
              </a:rPr>
              <a:t>①</a:t>
            </a:r>
            <a:r>
              <a:rPr kumimoji="1" lang="ja-JP" altLang="en-US" sz="3200" dirty="0">
                <a:solidFill>
                  <a:schemeClr val="tx2"/>
                </a:solidFill>
              </a:rPr>
              <a:t>海底熟成ダイビング＋ファンダイブ・貯蔵</a:t>
            </a:r>
            <a:br>
              <a:rPr kumimoji="1" lang="en-US" altLang="ja-JP" sz="3200" dirty="0">
                <a:solidFill>
                  <a:schemeClr val="tx2"/>
                </a:solidFill>
              </a:rPr>
            </a:br>
            <a:r>
              <a:rPr kumimoji="1" lang="ja-JP" altLang="en-US" sz="3200" dirty="0">
                <a:solidFill>
                  <a:schemeClr val="tx2"/>
                </a:solidFill>
              </a:rPr>
              <a:t>￥３４，４３０</a:t>
            </a:r>
            <a:r>
              <a:rPr lang="ja-JP" altLang="en-US" sz="3200" dirty="0">
                <a:solidFill>
                  <a:schemeClr val="tx2"/>
                </a:solidFill>
              </a:rPr>
              <a:t>（税込み）</a:t>
            </a:r>
            <a:endParaRPr kumimoji="1" lang="ja-JP" altLang="en-US" sz="3200" dirty="0">
              <a:solidFill>
                <a:schemeClr val="tx2"/>
              </a:solidFill>
            </a:endParaRPr>
          </a:p>
        </p:txBody>
      </p:sp>
      <p:sp>
        <p:nvSpPr>
          <p:cNvPr id="3" name="コンテンツ プレースホルダー 2">
            <a:extLst>
              <a:ext uri="{FF2B5EF4-FFF2-40B4-BE49-F238E27FC236}">
                <a16:creationId xmlns:a16="http://schemas.microsoft.com/office/drawing/2014/main" id="{8425127E-C2C5-3155-3E93-7F8F911DA23D}"/>
              </a:ext>
            </a:extLst>
          </p:cNvPr>
          <p:cNvSpPr>
            <a:spLocks noGrp="1"/>
          </p:cNvSpPr>
          <p:nvPr>
            <p:ph idx="1"/>
          </p:nvPr>
        </p:nvSpPr>
        <p:spPr>
          <a:xfrm>
            <a:off x="211565" y="1507067"/>
            <a:ext cx="11777721" cy="4849283"/>
          </a:xfrm>
        </p:spPr>
        <p:txBody>
          <a:bodyPr>
            <a:normAutofit fontScale="70000" lnSpcReduction="20000"/>
          </a:bodyPr>
          <a:lstStyle/>
          <a:p>
            <a:pPr marL="0" indent="0">
              <a:lnSpc>
                <a:spcPct val="120000"/>
              </a:lnSpc>
              <a:buNone/>
            </a:pPr>
            <a:r>
              <a:rPr lang="ja-JP" altLang="en-US" dirty="0">
                <a:solidFill>
                  <a:schemeClr val="tx2"/>
                </a:solidFill>
              </a:rPr>
              <a:t>〇</a:t>
            </a:r>
            <a:r>
              <a:rPr lang="ja-JP" altLang="en-US" dirty="0">
                <a:solidFill>
                  <a:schemeClr val="tx2"/>
                </a:solidFill>
                <a:latin typeface="HG丸ｺﾞｼｯｸM-PRO" panose="020F0600000000000000" pitchFamily="50" charset="-128"/>
                <a:ea typeface="HG丸ｺﾞｼｯｸM-PRO" panose="020F0600000000000000" pitchFamily="50" charset="-128"/>
              </a:rPr>
              <a:t>料金内容</a:t>
            </a:r>
            <a:endParaRPr lang="en-US" altLang="ja-JP"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ja-JP" dirty="0">
                <a:solidFill>
                  <a:schemeClr val="tx2"/>
                </a:solidFill>
                <a:latin typeface="HG丸ｺﾞｼｯｸM-PRO" panose="020F0600000000000000" pitchFamily="50" charset="-128"/>
                <a:ea typeface="HG丸ｺﾞｼｯｸM-PRO" panose="020F0600000000000000" pitchFamily="50" charset="-128"/>
              </a:rPr>
              <a:t>ダイビング</a:t>
            </a:r>
            <a:r>
              <a:rPr lang="en-US" altLang="ja-JP" dirty="0">
                <a:solidFill>
                  <a:schemeClr val="tx2"/>
                </a:solidFill>
                <a:latin typeface="HG丸ｺﾞｼｯｸM-PRO" panose="020F0600000000000000" pitchFamily="50" charset="-128"/>
                <a:ea typeface="HG丸ｺﾞｼｯｸM-PRO" panose="020F0600000000000000" pitchFamily="50" charset="-128"/>
              </a:rPr>
              <a:t>2</a:t>
            </a:r>
            <a:r>
              <a:rPr lang="ja-JP" altLang="ja-JP" dirty="0">
                <a:solidFill>
                  <a:schemeClr val="tx2"/>
                </a:solidFill>
                <a:latin typeface="HG丸ｺﾞｼｯｸM-PRO" panose="020F0600000000000000" pitchFamily="50" charset="-128"/>
                <a:ea typeface="HG丸ｺﾞｼｯｸM-PRO" panose="020F0600000000000000" pitchFamily="50" charset="-128"/>
              </a:rPr>
              <a:t>ボート</a:t>
            </a:r>
            <a:r>
              <a:rPr lang="ja-JP" altLang="en-US" dirty="0">
                <a:solidFill>
                  <a:schemeClr val="tx2"/>
                </a:solidFill>
                <a:latin typeface="HG丸ｺﾞｼｯｸM-PRO" panose="020F0600000000000000" pitchFamily="50" charset="-128"/>
                <a:ea typeface="HG丸ｺﾞｼｯｸM-PRO" panose="020F0600000000000000" pitchFamily="50" charset="-128"/>
              </a:rPr>
              <a:t>：</a:t>
            </a:r>
            <a:r>
              <a:rPr lang="ja-JP" altLang="ja-JP" dirty="0">
                <a:solidFill>
                  <a:schemeClr val="tx2"/>
                </a:solidFill>
                <a:latin typeface="HG丸ｺﾞｼｯｸM-PRO" panose="020F0600000000000000" pitchFamily="50" charset="-128"/>
                <a:ea typeface="HG丸ｺﾞｼｯｸM-PRO" panose="020F0600000000000000" pitchFamily="50" charset="-128"/>
              </a:rPr>
              <a:t>タンク・乗船料・保険・ガイド</a:t>
            </a:r>
            <a:r>
              <a:rPr lang="ja-JP" altLang="en-US" dirty="0">
                <a:solidFill>
                  <a:schemeClr val="tx2"/>
                </a:solidFill>
                <a:latin typeface="HG丸ｺﾞｼｯｸM-PRO" panose="020F0600000000000000" pitchFamily="50" charset="-128"/>
                <a:ea typeface="HG丸ｺﾞｼｯｸM-PRO" panose="020F0600000000000000" pitchFamily="50" charset="-128"/>
              </a:rPr>
              <a:t>・防水加工・ネームプレート・管理（</a:t>
            </a:r>
            <a:r>
              <a:rPr lang="en-US" altLang="ja-JP" dirty="0">
                <a:solidFill>
                  <a:schemeClr val="tx2"/>
                </a:solidFill>
                <a:latin typeface="HG丸ｺﾞｼｯｸM-PRO" panose="020F0600000000000000" pitchFamily="50" charset="-128"/>
                <a:ea typeface="HG丸ｺﾞｼｯｸM-PRO" panose="020F0600000000000000" pitchFamily="50" charset="-128"/>
              </a:rPr>
              <a:t>1</a:t>
            </a:r>
            <a:r>
              <a:rPr lang="ja-JP" altLang="en-US" dirty="0">
                <a:solidFill>
                  <a:schemeClr val="tx2"/>
                </a:solidFill>
                <a:latin typeface="HG丸ｺﾞｼｯｸM-PRO" panose="020F0600000000000000" pitchFamily="50" charset="-128"/>
                <a:ea typeface="HG丸ｺﾞｼｯｸM-PRO" panose="020F0600000000000000" pitchFamily="50" charset="-128"/>
              </a:rPr>
              <a:t>年）料</a:t>
            </a:r>
            <a:r>
              <a:rPr lang="ja-JP" altLang="ja-JP" dirty="0">
                <a:solidFill>
                  <a:schemeClr val="tx2"/>
                </a:solidFill>
                <a:latin typeface="HG丸ｺﾞｼｯｸM-PRO" panose="020F0600000000000000" pitchFamily="50" charset="-128"/>
                <a:ea typeface="HG丸ｺﾞｼｯｸM-PRO" panose="020F0600000000000000" pitchFamily="50" charset="-128"/>
              </a:rPr>
              <a:t>込</a:t>
            </a:r>
          </a:p>
          <a:p>
            <a:pPr marL="0" indent="0">
              <a:lnSpc>
                <a:spcPct val="120000"/>
              </a:lnSpc>
              <a:buNone/>
            </a:pPr>
            <a:r>
              <a:rPr lang="ja-JP" altLang="en-US" dirty="0">
                <a:solidFill>
                  <a:schemeClr val="tx2"/>
                </a:solidFill>
                <a:latin typeface="HG丸ｺﾞｼｯｸM-PRO" panose="020F0600000000000000" pitchFamily="50" charset="-128"/>
                <a:ea typeface="HG丸ｺﾞｼｯｸM-PRO" panose="020F0600000000000000" pitchFamily="50" charset="-128"/>
              </a:rPr>
              <a:t>○</a:t>
            </a:r>
            <a:r>
              <a:rPr lang="ja-JP" altLang="ja-JP" dirty="0">
                <a:solidFill>
                  <a:schemeClr val="tx2"/>
                </a:solidFill>
                <a:latin typeface="HG丸ｺﾞｼｯｸM-PRO" panose="020F0600000000000000" pitchFamily="50" charset="-128"/>
                <a:ea typeface="HG丸ｺﾞｼｯｸM-PRO" panose="020F0600000000000000" pitchFamily="50" charset="-128"/>
              </a:rPr>
              <a:t>スケジュール</a:t>
            </a:r>
          </a:p>
          <a:p>
            <a:pPr>
              <a:lnSpc>
                <a:spcPct val="120000"/>
              </a:lnSpc>
            </a:pPr>
            <a:r>
              <a:rPr lang="en-US" altLang="ja-JP" dirty="0">
                <a:solidFill>
                  <a:schemeClr val="tx2"/>
                </a:solidFill>
                <a:latin typeface="HG丸ｺﾞｼｯｸM-PRO" panose="020F0600000000000000" pitchFamily="50" charset="-128"/>
                <a:ea typeface="HG丸ｺﾞｼｯｸM-PRO" panose="020F0600000000000000" pitchFamily="50" charset="-128"/>
              </a:rPr>
              <a:t>7</a:t>
            </a:r>
            <a:r>
              <a:rPr lang="ja-JP" altLang="ja-JP" dirty="0">
                <a:solidFill>
                  <a:schemeClr val="tx2"/>
                </a:solidFill>
                <a:latin typeface="HG丸ｺﾞｼｯｸM-PRO" panose="020F0600000000000000" pitchFamily="50" charset="-128"/>
                <a:ea typeface="HG丸ｺﾞｼｯｸM-PRO" panose="020F0600000000000000" pitchFamily="50" charset="-128"/>
              </a:rPr>
              <a:t>時</a:t>
            </a:r>
            <a:r>
              <a:rPr lang="en-US" altLang="ja-JP" dirty="0">
                <a:solidFill>
                  <a:schemeClr val="tx2"/>
                </a:solidFill>
                <a:latin typeface="HG丸ｺﾞｼｯｸM-PRO" panose="020F0600000000000000" pitchFamily="50" charset="-128"/>
                <a:ea typeface="HG丸ｺﾞｼｯｸM-PRO" panose="020F0600000000000000" pitchFamily="50" charset="-128"/>
              </a:rPr>
              <a:t>30</a:t>
            </a:r>
            <a:r>
              <a:rPr lang="ja-JP" altLang="ja-JP" dirty="0">
                <a:solidFill>
                  <a:schemeClr val="tx2"/>
                </a:solidFill>
                <a:latin typeface="HG丸ｺﾞｼｯｸM-PRO" panose="020F0600000000000000" pitchFamily="50" charset="-128"/>
                <a:ea typeface="HG丸ｺﾞｼｯｸM-PRO" panose="020F0600000000000000" pitchFamily="50" charset="-128"/>
              </a:rPr>
              <a:t>分集合　着替え・酒準備</a:t>
            </a:r>
          </a:p>
          <a:p>
            <a:pPr>
              <a:lnSpc>
                <a:spcPct val="120000"/>
              </a:lnSpc>
            </a:pPr>
            <a:r>
              <a:rPr lang="en-US" altLang="ja-JP" dirty="0">
                <a:solidFill>
                  <a:schemeClr val="tx2"/>
                </a:solidFill>
                <a:latin typeface="HG丸ｺﾞｼｯｸM-PRO" panose="020F0600000000000000" pitchFamily="50" charset="-128"/>
                <a:ea typeface="HG丸ｺﾞｼｯｸM-PRO" panose="020F0600000000000000" pitchFamily="50" charset="-128"/>
              </a:rPr>
              <a:t>8</a:t>
            </a:r>
            <a:r>
              <a:rPr lang="ja-JP" altLang="ja-JP" dirty="0">
                <a:solidFill>
                  <a:schemeClr val="tx2"/>
                </a:solidFill>
                <a:latin typeface="HG丸ｺﾞｼｯｸM-PRO" panose="020F0600000000000000" pitchFamily="50" charset="-128"/>
                <a:ea typeface="HG丸ｺﾞｼｯｸM-PRO" panose="020F0600000000000000" pitchFamily="50" charset="-128"/>
              </a:rPr>
              <a:t>時</a:t>
            </a:r>
            <a:r>
              <a:rPr lang="en-US" altLang="ja-JP" dirty="0">
                <a:solidFill>
                  <a:schemeClr val="tx2"/>
                </a:solidFill>
                <a:latin typeface="HG丸ｺﾞｼｯｸM-PRO" panose="020F0600000000000000" pitchFamily="50" charset="-128"/>
                <a:ea typeface="HG丸ｺﾞｼｯｸM-PRO" panose="020F0600000000000000" pitchFamily="50" charset="-128"/>
              </a:rPr>
              <a:t>30</a:t>
            </a:r>
            <a:r>
              <a:rPr lang="ja-JP" altLang="ja-JP" dirty="0">
                <a:solidFill>
                  <a:schemeClr val="tx2"/>
                </a:solidFill>
                <a:latin typeface="HG丸ｺﾞｼｯｸM-PRO" panose="020F0600000000000000" pitchFamily="50" charset="-128"/>
                <a:ea typeface="HG丸ｺﾞｼｯｸM-PRO" panose="020F0600000000000000" pitchFamily="50" charset="-128"/>
              </a:rPr>
              <a:t>分出港　</a:t>
            </a:r>
            <a:r>
              <a:rPr lang="en-US" altLang="ja-JP" dirty="0">
                <a:solidFill>
                  <a:schemeClr val="tx2"/>
                </a:solidFill>
                <a:latin typeface="HG丸ｺﾞｼｯｸM-PRO" panose="020F0600000000000000" pitchFamily="50" charset="-128"/>
                <a:ea typeface="HG丸ｺﾞｼｯｸM-PRO" panose="020F0600000000000000" pitchFamily="50" charset="-128"/>
              </a:rPr>
              <a:t>1</a:t>
            </a:r>
            <a:r>
              <a:rPr lang="ja-JP" altLang="ja-JP" dirty="0">
                <a:solidFill>
                  <a:schemeClr val="tx2"/>
                </a:solidFill>
                <a:latin typeface="HG丸ｺﾞｼｯｸM-PRO" panose="020F0600000000000000" pitchFamily="50" charset="-128"/>
                <a:ea typeface="HG丸ｺﾞｼｯｸM-PRO" panose="020F0600000000000000" pitchFamily="50" charset="-128"/>
              </a:rPr>
              <a:t>本目（スキルの確認・練習・</a:t>
            </a:r>
            <a:r>
              <a:rPr lang="ja-JP" altLang="en-US" dirty="0">
                <a:solidFill>
                  <a:schemeClr val="tx2"/>
                </a:solidFill>
                <a:latin typeface="HG丸ｺﾞｼｯｸM-PRO" panose="020F0600000000000000" pitchFamily="50" charset="-128"/>
                <a:ea typeface="HG丸ｺﾞｼｯｸM-PRO" panose="020F0600000000000000" pitchFamily="50" charset="-128"/>
              </a:rPr>
              <a:t>鑑賞</a:t>
            </a:r>
            <a:r>
              <a:rPr lang="ja-JP" altLang="ja-JP" dirty="0">
                <a:solidFill>
                  <a:schemeClr val="tx2"/>
                </a:solidFill>
                <a:latin typeface="HG丸ｺﾞｼｯｸM-PRO" panose="020F0600000000000000" pitchFamily="50" charset="-128"/>
                <a:ea typeface="HG丸ｺﾞｼｯｸM-PRO" panose="020F0600000000000000" pitchFamily="50" charset="-128"/>
              </a:rPr>
              <a:t>）ポイント</a:t>
            </a:r>
            <a:r>
              <a:rPr lang="ja-JP" altLang="en-US" dirty="0">
                <a:solidFill>
                  <a:schemeClr val="tx2"/>
                </a:solidFill>
                <a:latin typeface="HG丸ｺﾞｼｯｸM-PRO" panose="020F0600000000000000" pitchFamily="50" charset="-128"/>
                <a:ea typeface="HG丸ｺﾞｼｯｸM-PRO" panose="020F0600000000000000" pitchFamily="50" charset="-128"/>
              </a:rPr>
              <a:t>：</a:t>
            </a:r>
            <a:r>
              <a:rPr lang="ja-JP" altLang="ja-JP" dirty="0">
                <a:solidFill>
                  <a:schemeClr val="tx2"/>
                </a:solidFill>
                <a:latin typeface="HG丸ｺﾞｼｯｸM-PRO" panose="020F0600000000000000" pitchFamily="50" charset="-128"/>
                <a:ea typeface="HG丸ｺﾞｼｯｸM-PRO" panose="020F0600000000000000" pitchFamily="50" charset="-128"/>
              </a:rPr>
              <a:t>コーラルガーデン</a:t>
            </a:r>
            <a:r>
              <a:rPr lang="ja-JP" altLang="en-US" dirty="0">
                <a:solidFill>
                  <a:schemeClr val="tx2"/>
                </a:solidFill>
                <a:latin typeface="HG丸ｺﾞｼｯｸM-PRO" panose="020F0600000000000000" pitchFamily="50" charset="-128"/>
                <a:ea typeface="HG丸ｺﾞｼｯｸM-PRO" panose="020F0600000000000000" pitchFamily="50" charset="-128"/>
              </a:rPr>
              <a:t>エリア</a:t>
            </a:r>
            <a:endParaRPr lang="ja-JP" altLang="ja-JP" dirty="0">
              <a:solidFill>
                <a:schemeClr val="tx2"/>
              </a:solidFill>
              <a:latin typeface="HG丸ｺﾞｼｯｸM-PRO" panose="020F0600000000000000" pitchFamily="50" charset="-128"/>
              <a:ea typeface="HG丸ｺﾞｼｯｸM-PRO" panose="020F0600000000000000" pitchFamily="50" charset="-128"/>
            </a:endParaRPr>
          </a:p>
          <a:p>
            <a:pPr>
              <a:lnSpc>
                <a:spcPct val="120000"/>
              </a:lnSpc>
            </a:pPr>
            <a:r>
              <a:rPr lang="en-US" altLang="ja-JP" dirty="0">
                <a:solidFill>
                  <a:schemeClr val="tx2"/>
                </a:solidFill>
                <a:latin typeface="HG丸ｺﾞｼｯｸM-PRO" panose="020F0600000000000000" pitchFamily="50" charset="-128"/>
                <a:ea typeface="HG丸ｺﾞｼｯｸM-PRO" panose="020F0600000000000000" pitchFamily="50" charset="-128"/>
              </a:rPr>
              <a:t>10</a:t>
            </a:r>
            <a:r>
              <a:rPr lang="ja-JP" altLang="ja-JP" dirty="0">
                <a:solidFill>
                  <a:schemeClr val="tx2"/>
                </a:solidFill>
                <a:latin typeface="HG丸ｺﾞｼｯｸM-PRO" panose="020F0600000000000000" pitchFamily="50" charset="-128"/>
                <a:ea typeface="HG丸ｺﾞｼｯｸM-PRO" panose="020F0600000000000000" pitchFamily="50" charset="-128"/>
              </a:rPr>
              <a:t>時帰港休憩</a:t>
            </a:r>
          </a:p>
          <a:p>
            <a:pPr>
              <a:lnSpc>
                <a:spcPct val="120000"/>
              </a:lnSpc>
            </a:pPr>
            <a:r>
              <a:rPr lang="en-US" altLang="ja-JP" dirty="0">
                <a:solidFill>
                  <a:schemeClr val="tx2"/>
                </a:solidFill>
                <a:latin typeface="HG丸ｺﾞｼｯｸM-PRO" panose="020F0600000000000000" pitchFamily="50" charset="-128"/>
                <a:ea typeface="HG丸ｺﾞｼｯｸM-PRO" panose="020F0600000000000000" pitchFamily="50" charset="-128"/>
              </a:rPr>
              <a:t>10</a:t>
            </a:r>
            <a:r>
              <a:rPr lang="ja-JP" altLang="ja-JP" dirty="0">
                <a:solidFill>
                  <a:schemeClr val="tx2"/>
                </a:solidFill>
                <a:latin typeface="HG丸ｺﾞｼｯｸM-PRO" panose="020F0600000000000000" pitchFamily="50" charset="-128"/>
                <a:ea typeface="HG丸ｺﾞｼｯｸM-PRO" panose="020F0600000000000000" pitchFamily="50" charset="-128"/>
              </a:rPr>
              <a:t>時</a:t>
            </a:r>
            <a:r>
              <a:rPr lang="en-US" altLang="ja-JP" dirty="0">
                <a:solidFill>
                  <a:schemeClr val="tx2"/>
                </a:solidFill>
                <a:latin typeface="HG丸ｺﾞｼｯｸM-PRO" panose="020F0600000000000000" pitchFamily="50" charset="-128"/>
                <a:ea typeface="HG丸ｺﾞｼｯｸM-PRO" panose="020F0600000000000000" pitchFamily="50" charset="-128"/>
              </a:rPr>
              <a:t>30</a:t>
            </a:r>
            <a:r>
              <a:rPr lang="ja-JP" altLang="ja-JP" dirty="0">
                <a:solidFill>
                  <a:schemeClr val="tx2"/>
                </a:solidFill>
                <a:latin typeface="HG丸ｺﾞｼｯｸM-PRO" panose="020F0600000000000000" pitchFamily="50" charset="-128"/>
                <a:ea typeface="HG丸ｺﾞｼｯｸM-PRO" panose="020F0600000000000000" pitchFamily="50" charset="-128"/>
              </a:rPr>
              <a:t>分出港　</a:t>
            </a:r>
            <a:r>
              <a:rPr lang="en-US" altLang="ja-JP" dirty="0">
                <a:solidFill>
                  <a:schemeClr val="tx2"/>
                </a:solidFill>
                <a:latin typeface="HG丸ｺﾞｼｯｸM-PRO" panose="020F0600000000000000" pitchFamily="50" charset="-128"/>
                <a:ea typeface="HG丸ｺﾞｼｯｸM-PRO" panose="020F0600000000000000" pitchFamily="50" charset="-128"/>
              </a:rPr>
              <a:t>2</a:t>
            </a:r>
            <a:r>
              <a:rPr lang="ja-JP" altLang="ja-JP" dirty="0">
                <a:solidFill>
                  <a:schemeClr val="tx2"/>
                </a:solidFill>
                <a:latin typeface="HG丸ｺﾞｼｯｸM-PRO" panose="020F0600000000000000" pitchFamily="50" charset="-128"/>
                <a:ea typeface="HG丸ｺﾞｼｯｸM-PRO" panose="020F0600000000000000" pitchFamily="50" charset="-128"/>
              </a:rPr>
              <a:t>本目（お酒を設置・鑑賞）ポイント</a:t>
            </a:r>
            <a:r>
              <a:rPr lang="ja-JP" altLang="en-US" dirty="0">
                <a:solidFill>
                  <a:schemeClr val="tx2"/>
                </a:solidFill>
                <a:latin typeface="HG丸ｺﾞｼｯｸM-PRO" panose="020F0600000000000000" pitchFamily="50" charset="-128"/>
                <a:ea typeface="HG丸ｺﾞｼｯｸM-PRO" panose="020F0600000000000000" pitchFamily="50" charset="-128"/>
              </a:rPr>
              <a:t>：</a:t>
            </a:r>
            <a:r>
              <a:rPr lang="ja-JP" altLang="ja-JP" dirty="0">
                <a:solidFill>
                  <a:schemeClr val="tx2"/>
                </a:solidFill>
                <a:latin typeface="HG丸ｺﾞｼｯｸM-PRO" panose="020F0600000000000000" pitchFamily="50" charset="-128"/>
                <a:ea typeface="HG丸ｺﾞｼｯｸM-PRO" panose="020F0600000000000000" pitchFamily="50" charset="-128"/>
              </a:rPr>
              <a:t>コーラルガーデン</a:t>
            </a:r>
          </a:p>
          <a:p>
            <a:pPr>
              <a:lnSpc>
                <a:spcPct val="120000"/>
              </a:lnSpc>
            </a:pPr>
            <a:r>
              <a:rPr lang="en-US" altLang="ja-JP" dirty="0">
                <a:solidFill>
                  <a:schemeClr val="tx2"/>
                </a:solidFill>
                <a:latin typeface="HG丸ｺﾞｼｯｸM-PRO" panose="020F0600000000000000" pitchFamily="50" charset="-128"/>
                <a:ea typeface="HG丸ｺﾞｼｯｸM-PRO" panose="020F0600000000000000" pitchFamily="50" charset="-128"/>
              </a:rPr>
              <a:t>11</a:t>
            </a:r>
            <a:r>
              <a:rPr lang="ja-JP" altLang="ja-JP" dirty="0">
                <a:solidFill>
                  <a:schemeClr val="tx2"/>
                </a:solidFill>
                <a:latin typeface="HG丸ｺﾞｼｯｸM-PRO" panose="020F0600000000000000" pitchFamily="50" charset="-128"/>
                <a:ea typeface="HG丸ｺﾞｼｯｸM-PRO" panose="020F0600000000000000" pitchFamily="50" charset="-128"/>
              </a:rPr>
              <a:t>時</a:t>
            </a:r>
            <a:r>
              <a:rPr lang="en-US" altLang="ja-JP" dirty="0">
                <a:solidFill>
                  <a:schemeClr val="tx2"/>
                </a:solidFill>
                <a:latin typeface="HG丸ｺﾞｼｯｸM-PRO" panose="020F0600000000000000" pitchFamily="50" charset="-128"/>
                <a:ea typeface="HG丸ｺﾞｼｯｸM-PRO" panose="020F0600000000000000" pitchFamily="50" charset="-128"/>
              </a:rPr>
              <a:t>30</a:t>
            </a:r>
            <a:r>
              <a:rPr lang="ja-JP" altLang="ja-JP" dirty="0">
                <a:solidFill>
                  <a:schemeClr val="tx2"/>
                </a:solidFill>
                <a:latin typeface="HG丸ｺﾞｼｯｸM-PRO" panose="020F0600000000000000" pitchFamily="50" charset="-128"/>
                <a:ea typeface="HG丸ｺﾞｼｯｸM-PRO" panose="020F0600000000000000" pitchFamily="50" charset="-128"/>
              </a:rPr>
              <a:t>分帰港　</a:t>
            </a:r>
            <a:r>
              <a:rPr lang="ja-JP" altLang="en-US" dirty="0">
                <a:solidFill>
                  <a:schemeClr val="tx2"/>
                </a:solidFill>
                <a:latin typeface="HG丸ｺﾞｼｯｸM-PRO" panose="020F0600000000000000" pitchFamily="50" charset="-128"/>
                <a:ea typeface="HG丸ｺﾞｼｯｸM-PRO" panose="020F0600000000000000" pitchFamily="50" charset="-128"/>
              </a:rPr>
              <a:t>（シャワー・お着換え）</a:t>
            </a:r>
            <a:endParaRPr lang="ja-JP" altLang="ja-JP" dirty="0">
              <a:solidFill>
                <a:schemeClr val="tx2"/>
              </a:solidFill>
              <a:latin typeface="HG丸ｺﾞｼｯｸM-PRO" panose="020F0600000000000000" pitchFamily="50" charset="-128"/>
              <a:ea typeface="HG丸ｺﾞｼｯｸM-PRO" panose="020F0600000000000000" pitchFamily="50" charset="-128"/>
            </a:endParaRPr>
          </a:p>
          <a:p>
            <a:pPr>
              <a:lnSpc>
                <a:spcPct val="120000"/>
              </a:lnSpc>
            </a:pPr>
            <a:r>
              <a:rPr lang="en-US" altLang="ja-JP" dirty="0">
                <a:solidFill>
                  <a:schemeClr val="tx2"/>
                </a:solidFill>
                <a:latin typeface="HG丸ｺﾞｼｯｸM-PRO" panose="020F0600000000000000" pitchFamily="50" charset="-128"/>
                <a:ea typeface="HG丸ｺﾞｼｯｸM-PRO" panose="020F0600000000000000" pitchFamily="50" charset="-128"/>
              </a:rPr>
              <a:t>12</a:t>
            </a:r>
            <a:r>
              <a:rPr lang="ja-JP" altLang="ja-JP" dirty="0">
                <a:solidFill>
                  <a:schemeClr val="tx2"/>
                </a:solidFill>
                <a:latin typeface="HG丸ｺﾞｼｯｸM-PRO" panose="020F0600000000000000" pitchFamily="50" charset="-128"/>
                <a:ea typeface="HG丸ｺﾞｼｯｸM-PRO" panose="020F0600000000000000" pitchFamily="50" charset="-128"/>
              </a:rPr>
              <a:t>時　ログ</a:t>
            </a:r>
            <a:r>
              <a:rPr lang="ja-JP" altLang="en-US" dirty="0">
                <a:solidFill>
                  <a:schemeClr val="tx2"/>
                </a:solidFill>
                <a:latin typeface="HG丸ｺﾞｼｯｸM-PRO" panose="020F0600000000000000" pitchFamily="50" charset="-128"/>
                <a:ea typeface="HG丸ｺﾞｼｯｸM-PRO" panose="020F0600000000000000" pitchFamily="50" charset="-128"/>
              </a:rPr>
              <a:t>（ダイビング記録）</a:t>
            </a:r>
            <a:r>
              <a:rPr lang="ja-JP" altLang="ja-JP" dirty="0">
                <a:solidFill>
                  <a:schemeClr val="tx2"/>
                </a:solidFill>
                <a:latin typeface="HG丸ｺﾞｼｯｸM-PRO" panose="020F0600000000000000" pitchFamily="50" charset="-128"/>
                <a:ea typeface="HG丸ｺﾞｼｯｸM-PRO" panose="020F0600000000000000" pitchFamily="50" charset="-128"/>
              </a:rPr>
              <a:t>付け・</a:t>
            </a:r>
            <a:r>
              <a:rPr lang="ja-JP" altLang="en-US" dirty="0">
                <a:solidFill>
                  <a:schemeClr val="tx2"/>
                </a:solidFill>
                <a:latin typeface="HG丸ｺﾞｼｯｸM-PRO" panose="020F0600000000000000" pitchFamily="50" charset="-128"/>
                <a:ea typeface="HG丸ｺﾞｼｯｸM-PRO" panose="020F0600000000000000" pitchFamily="50" charset="-128"/>
              </a:rPr>
              <a:t>ご</a:t>
            </a:r>
            <a:r>
              <a:rPr lang="ja-JP" altLang="ja-JP" dirty="0">
                <a:solidFill>
                  <a:schemeClr val="tx2"/>
                </a:solidFill>
                <a:latin typeface="HG丸ｺﾞｼｯｸM-PRO" panose="020F0600000000000000" pitchFamily="50" charset="-128"/>
                <a:ea typeface="HG丸ｺﾞｼｯｸM-PRO" panose="020F0600000000000000" pitchFamily="50" charset="-128"/>
              </a:rPr>
              <a:t>精算</a:t>
            </a:r>
            <a:endParaRPr lang="en-US" altLang="ja-JP"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endParaRPr lang="en-US" altLang="ja-JP"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kumimoji="1" lang="en-US" altLang="ja-JP" dirty="0">
                <a:solidFill>
                  <a:schemeClr val="tx2"/>
                </a:solidFill>
                <a:latin typeface="HG丸ｺﾞｼｯｸM-PRO" panose="020F0600000000000000" pitchFamily="50" charset="-128"/>
                <a:ea typeface="HG丸ｺﾞｼｯｸM-PRO" panose="020F0600000000000000" pitchFamily="50" charset="-128"/>
              </a:rPr>
              <a:t>※</a:t>
            </a:r>
            <a:r>
              <a:rPr kumimoji="1" lang="ja-JP" altLang="en-US" dirty="0">
                <a:solidFill>
                  <a:schemeClr val="tx2"/>
                </a:solidFill>
                <a:latin typeface="HG丸ｺﾞｼｯｸM-PRO" panose="020F0600000000000000" pitchFamily="50" charset="-128"/>
                <a:ea typeface="HG丸ｺﾞｼｯｸM-PRO" panose="020F0600000000000000" pitchFamily="50" charset="-128"/>
              </a:rPr>
              <a:t>貯蔵酒類、その他費用に関しましては「貯蔵酒類、その他料金について」をご覧ください。</a:t>
            </a:r>
          </a:p>
        </p:txBody>
      </p:sp>
      <p:sp>
        <p:nvSpPr>
          <p:cNvPr id="4" name="吹き出し: 角を丸めた四角形 3">
            <a:extLst>
              <a:ext uri="{FF2B5EF4-FFF2-40B4-BE49-F238E27FC236}">
                <a16:creationId xmlns:a16="http://schemas.microsoft.com/office/drawing/2014/main" id="{37B0282E-B8CE-F156-C03B-378E709AF5AC}"/>
              </a:ext>
            </a:extLst>
          </p:cNvPr>
          <p:cNvSpPr/>
          <p:nvPr/>
        </p:nvSpPr>
        <p:spPr>
          <a:xfrm>
            <a:off x="84379" y="47412"/>
            <a:ext cx="4250953" cy="1125172"/>
          </a:xfrm>
          <a:prstGeom prst="wedgeRoundRectCallout">
            <a:avLst>
              <a:gd name="adj1" fmla="val 56302"/>
              <a:gd name="adj2" fmla="val 36069"/>
              <a:gd name="adj3" fmla="val 16667"/>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latin typeface="HG丸ｺﾞｼｯｸM-PRO" panose="020F0600000000000000" pitchFamily="50" charset="-128"/>
                <a:ea typeface="HG丸ｺﾞｼｯｸM-PRO" panose="020F0600000000000000" pitchFamily="50" charset="-128"/>
              </a:rPr>
              <a:t>ダイビングライセンスを</a:t>
            </a:r>
            <a:endParaRPr kumimoji="1" lang="en-US" altLang="ja-JP" sz="2800" dirty="0">
              <a:latin typeface="HG丸ｺﾞｼｯｸM-PRO" panose="020F0600000000000000" pitchFamily="50" charset="-128"/>
              <a:ea typeface="HG丸ｺﾞｼｯｸM-PRO" panose="020F0600000000000000" pitchFamily="50" charset="-128"/>
            </a:endParaRPr>
          </a:p>
          <a:p>
            <a:pPr algn="ctr"/>
            <a:r>
              <a:rPr kumimoji="1" lang="ja-JP" altLang="en-US" sz="2800" dirty="0">
                <a:latin typeface="HG丸ｺﾞｼｯｸM-PRO" panose="020F0600000000000000" pitchFamily="50" charset="-128"/>
                <a:ea typeface="HG丸ｺﾞｼｯｸM-PRO" panose="020F0600000000000000" pitchFamily="50" charset="-128"/>
              </a:rPr>
              <a:t>お持ちのアナタへ①～③</a:t>
            </a:r>
          </a:p>
        </p:txBody>
      </p:sp>
      <p:sp>
        <p:nvSpPr>
          <p:cNvPr id="6" name="スライド番号プレースホルダー 5">
            <a:extLst>
              <a:ext uri="{FF2B5EF4-FFF2-40B4-BE49-F238E27FC236}">
                <a16:creationId xmlns:a16="http://schemas.microsoft.com/office/drawing/2014/main" id="{4BF9F17B-ADFF-B72D-A6FF-AF9B6BE64BDA}"/>
              </a:ext>
            </a:extLst>
          </p:cNvPr>
          <p:cNvSpPr>
            <a:spLocks noGrp="1"/>
          </p:cNvSpPr>
          <p:nvPr>
            <p:ph type="sldNum" sz="quarter" idx="12"/>
          </p:nvPr>
        </p:nvSpPr>
        <p:spPr/>
        <p:txBody>
          <a:bodyPr/>
          <a:lstStyle/>
          <a:p>
            <a:fld id="{3B3A5463-9C9B-42B9-9F93-5E603B58E38B}" type="slidenum">
              <a:rPr kumimoji="1" lang="ja-JP" altLang="en-US" smtClean="0"/>
              <a:t>4</a:t>
            </a:fld>
            <a:endParaRPr kumimoji="1" lang="ja-JP" altLang="en-US"/>
          </a:p>
        </p:txBody>
      </p:sp>
    </p:spTree>
    <p:extLst>
      <p:ext uri="{BB962C8B-B14F-4D97-AF65-F5344CB8AC3E}">
        <p14:creationId xmlns:p14="http://schemas.microsoft.com/office/powerpoint/2010/main" val="917345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94A8B4-E42C-552B-93E4-3806BFFFE490}"/>
              </a:ext>
            </a:extLst>
          </p:cNvPr>
          <p:cNvSpPr>
            <a:spLocks noGrp="1"/>
          </p:cNvSpPr>
          <p:nvPr>
            <p:ph type="title"/>
          </p:nvPr>
        </p:nvSpPr>
        <p:spPr>
          <a:xfrm>
            <a:off x="1" y="136525"/>
            <a:ext cx="9014908" cy="1251212"/>
          </a:xfrm>
        </p:spPr>
        <p:txBody>
          <a:bodyPr>
            <a:noAutofit/>
          </a:bodyPr>
          <a:lstStyle/>
          <a:p>
            <a:pPr>
              <a:lnSpc>
                <a:spcPct val="150000"/>
              </a:lnSpc>
            </a:pPr>
            <a:r>
              <a:rPr kumimoji="1" lang="ja-JP" altLang="en-US" sz="3200" dirty="0">
                <a:solidFill>
                  <a:schemeClr val="tx2"/>
                </a:solidFill>
              </a:rPr>
              <a:t>②海底熟成ダイビング＋ファン</a:t>
            </a:r>
            <a:r>
              <a:rPr lang="ja-JP" altLang="en-US" sz="3200" dirty="0">
                <a:solidFill>
                  <a:schemeClr val="tx2"/>
                </a:solidFill>
              </a:rPr>
              <a:t>ダイブ・引揚げ・貯蔵</a:t>
            </a:r>
            <a:br>
              <a:rPr kumimoji="1" lang="en-US" altLang="ja-JP" sz="3200" dirty="0">
                <a:solidFill>
                  <a:schemeClr val="tx2"/>
                </a:solidFill>
              </a:rPr>
            </a:br>
            <a:r>
              <a:rPr lang="ja-JP" altLang="en-US" sz="3200" dirty="0">
                <a:solidFill>
                  <a:schemeClr val="tx2"/>
                </a:solidFill>
              </a:rPr>
              <a:t>￥３７，５１０（税込み）</a:t>
            </a:r>
            <a:endParaRPr kumimoji="1" lang="ja-JP" altLang="en-US" sz="3200" dirty="0">
              <a:solidFill>
                <a:schemeClr val="tx2"/>
              </a:solidFill>
            </a:endParaRPr>
          </a:p>
        </p:txBody>
      </p:sp>
      <p:sp>
        <p:nvSpPr>
          <p:cNvPr id="3" name="コンテンツ プレースホルダー 2">
            <a:extLst>
              <a:ext uri="{FF2B5EF4-FFF2-40B4-BE49-F238E27FC236}">
                <a16:creationId xmlns:a16="http://schemas.microsoft.com/office/drawing/2014/main" id="{DD227441-13E5-1246-4907-42C67E2C5A36}"/>
              </a:ext>
            </a:extLst>
          </p:cNvPr>
          <p:cNvSpPr>
            <a:spLocks noGrp="1"/>
          </p:cNvSpPr>
          <p:nvPr>
            <p:ph idx="1"/>
          </p:nvPr>
        </p:nvSpPr>
        <p:spPr>
          <a:xfrm>
            <a:off x="204395" y="1387737"/>
            <a:ext cx="11890562" cy="5292762"/>
          </a:xfrm>
        </p:spPr>
        <p:txBody>
          <a:bodyPr>
            <a:normAutofit fontScale="40000" lnSpcReduction="20000"/>
          </a:bodyPr>
          <a:lstStyle/>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〇料金内容</a:t>
            </a:r>
            <a:endParaRPr lang="en-US" altLang="ja-JP" sz="55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ja-JP" sz="5500" dirty="0">
                <a:solidFill>
                  <a:schemeClr val="tx2"/>
                </a:solidFill>
                <a:latin typeface="HG丸ｺﾞｼｯｸM-PRO" panose="020F0600000000000000" pitchFamily="50" charset="-128"/>
                <a:ea typeface="HG丸ｺﾞｼｯｸM-PRO" panose="020F0600000000000000" pitchFamily="50" charset="-128"/>
              </a:rPr>
              <a:t>ダイビング</a:t>
            </a:r>
            <a:r>
              <a:rPr lang="en-US" altLang="ja-JP" sz="5500" dirty="0">
                <a:solidFill>
                  <a:schemeClr val="tx2"/>
                </a:solidFill>
                <a:latin typeface="HG丸ｺﾞｼｯｸM-PRO" panose="020F0600000000000000" pitchFamily="50" charset="-128"/>
                <a:ea typeface="HG丸ｺﾞｼｯｸM-PRO" panose="020F0600000000000000" pitchFamily="50" charset="-128"/>
              </a:rPr>
              <a:t>2</a:t>
            </a:r>
            <a:r>
              <a:rPr lang="ja-JP" altLang="ja-JP" sz="5500" dirty="0">
                <a:solidFill>
                  <a:schemeClr val="tx2"/>
                </a:solidFill>
                <a:latin typeface="HG丸ｺﾞｼｯｸM-PRO" panose="020F0600000000000000" pitchFamily="50" charset="-128"/>
                <a:ea typeface="HG丸ｺﾞｼｯｸM-PRO" panose="020F0600000000000000" pitchFamily="50" charset="-128"/>
              </a:rPr>
              <a:t>ボート</a:t>
            </a: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ja-JP" altLang="ja-JP" sz="5500" dirty="0">
                <a:solidFill>
                  <a:schemeClr val="tx2"/>
                </a:solidFill>
                <a:latin typeface="HG丸ｺﾞｼｯｸM-PRO" panose="020F0600000000000000" pitchFamily="50" charset="-128"/>
                <a:ea typeface="HG丸ｺﾞｼｯｸM-PRO" panose="020F0600000000000000" pitchFamily="50" charset="-128"/>
              </a:rPr>
              <a:t>タンク・乗船料・保険・ガイド</a:t>
            </a:r>
            <a:r>
              <a:rPr lang="ja-JP" altLang="en-US" sz="5500" dirty="0">
                <a:solidFill>
                  <a:schemeClr val="tx2"/>
                </a:solidFill>
                <a:latin typeface="HG丸ｺﾞｼｯｸM-PRO" panose="020F0600000000000000" pitchFamily="50" charset="-128"/>
                <a:ea typeface="HG丸ｺﾞｼｯｸM-PRO" panose="020F0600000000000000" pitchFamily="50" charset="-128"/>
              </a:rPr>
              <a:t>・防水加工・ネームプレート</a:t>
            </a:r>
            <a:endParaRPr lang="en-US" altLang="ja-JP" sz="55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洗浄管理（</a:t>
            </a:r>
            <a:r>
              <a:rPr lang="en-US" altLang="ja-JP" sz="5500" dirty="0">
                <a:solidFill>
                  <a:schemeClr val="tx2"/>
                </a:solidFill>
                <a:latin typeface="HG丸ｺﾞｼｯｸM-PRO" panose="020F0600000000000000" pitchFamily="50" charset="-128"/>
                <a:ea typeface="HG丸ｺﾞｼｯｸM-PRO" panose="020F0600000000000000" pitchFamily="50" charset="-128"/>
              </a:rPr>
              <a:t>1</a:t>
            </a:r>
            <a:r>
              <a:rPr lang="ja-JP" altLang="en-US" sz="5500" dirty="0">
                <a:solidFill>
                  <a:schemeClr val="tx2"/>
                </a:solidFill>
                <a:latin typeface="HG丸ｺﾞｼｯｸM-PRO" panose="020F0600000000000000" pitchFamily="50" charset="-128"/>
                <a:ea typeface="HG丸ｺﾞｼｯｸM-PRO" panose="020F0600000000000000" pitchFamily="50" charset="-128"/>
              </a:rPr>
              <a:t>年）料</a:t>
            </a:r>
            <a:r>
              <a:rPr lang="ja-JP" altLang="ja-JP" sz="5500" dirty="0">
                <a:solidFill>
                  <a:schemeClr val="tx2"/>
                </a:solidFill>
                <a:latin typeface="HG丸ｺﾞｼｯｸM-PRO" panose="020F0600000000000000" pitchFamily="50" charset="-128"/>
                <a:ea typeface="HG丸ｺﾞｼｯｸM-PRO" panose="020F0600000000000000" pitchFamily="50" charset="-128"/>
              </a:rPr>
              <a:t>込</a:t>
            </a:r>
          </a:p>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ja-JP" altLang="ja-JP" sz="5500" dirty="0">
                <a:solidFill>
                  <a:schemeClr val="tx2"/>
                </a:solidFill>
                <a:latin typeface="HG丸ｺﾞｼｯｸM-PRO" panose="020F0600000000000000" pitchFamily="50" charset="-128"/>
                <a:ea typeface="HG丸ｺﾞｼｯｸM-PRO" panose="020F0600000000000000" pitchFamily="50" charset="-128"/>
              </a:rPr>
              <a:t>スケジュール</a:t>
            </a:r>
          </a:p>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en-US" altLang="ja-JP" sz="5500" dirty="0">
                <a:solidFill>
                  <a:schemeClr val="tx2"/>
                </a:solidFill>
                <a:latin typeface="HG丸ｺﾞｼｯｸM-PRO" panose="020F0600000000000000" pitchFamily="50" charset="-128"/>
                <a:ea typeface="HG丸ｺﾞｼｯｸM-PRO" panose="020F0600000000000000" pitchFamily="50" charset="-128"/>
              </a:rPr>
              <a:t>7</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a:t>
            </a:r>
            <a:r>
              <a:rPr lang="en-US" altLang="ja-JP" sz="5500" dirty="0">
                <a:solidFill>
                  <a:schemeClr val="tx2"/>
                </a:solidFill>
                <a:latin typeface="HG丸ｺﾞｼｯｸM-PRO" panose="020F0600000000000000" pitchFamily="50" charset="-128"/>
                <a:ea typeface="HG丸ｺﾞｼｯｸM-PRO" panose="020F0600000000000000" pitchFamily="50" charset="-128"/>
              </a:rPr>
              <a:t>30</a:t>
            </a:r>
            <a:r>
              <a:rPr lang="ja-JP" altLang="ja-JP" sz="5500" dirty="0">
                <a:solidFill>
                  <a:schemeClr val="tx2"/>
                </a:solidFill>
                <a:latin typeface="HG丸ｺﾞｼｯｸM-PRO" panose="020F0600000000000000" pitchFamily="50" charset="-128"/>
                <a:ea typeface="HG丸ｺﾞｼｯｸM-PRO" panose="020F0600000000000000" pitchFamily="50" charset="-128"/>
              </a:rPr>
              <a:t>分集合　着替え・酒準備</a:t>
            </a:r>
          </a:p>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en-US" altLang="ja-JP" sz="5500" dirty="0">
                <a:solidFill>
                  <a:schemeClr val="tx2"/>
                </a:solidFill>
                <a:latin typeface="HG丸ｺﾞｼｯｸM-PRO" panose="020F0600000000000000" pitchFamily="50" charset="-128"/>
                <a:ea typeface="HG丸ｺﾞｼｯｸM-PRO" panose="020F0600000000000000" pitchFamily="50" charset="-128"/>
              </a:rPr>
              <a:t>8</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a:t>
            </a:r>
            <a:r>
              <a:rPr lang="en-US" altLang="ja-JP" sz="5500" dirty="0">
                <a:solidFill>
                  <a:schemeClr val="tx2"/>
                </a:solidFill>
                <a:latin typeface="HG丸ｺﾞｼｯｸM-PRO" panose="020F0600000000000000" pitchFamily="50" charset="-128"/>
                <a:ea typeface="HG丸ｺﾞｼｯｸM-PRO" panose="020F0600000000000000" pitchFamily="50" charset="-128"/>
              </a:rPr>
              <a:t>30</a:t>
            </a:r>
            <a:r>
              <a:rPr lang="ja-JP" altLang="ja-JP" sz="5500" dirty="0">
                <a:solidFill>
                  <a:schemeClr val="tx2"/>
                </a:solidFill>
                <a:latin typeface="HG丸ｺﾞｼｯｸM-PRO" panose="020F0600000000000000" pitchFamily="50" charset="-128"/>
                <a:ea typeface="HG丸ｺﾞｼｯｸM-PRO" panose="020F0600000000000000" pitchFamily="50" charset="-128"/>
              </a:rPr>
              <a:t>分出港　</a:t>
            </a:r>
            <a:r>
              <a:rPr lang="en-US" altLang="ja-JP" sz="5500" dirty="0">
                <a:solidFill>
                  <a:schemeClr val="tx2"/>
                </a:solidFill>
                <a:latin typeface="HG丸ｺﾞｼｯｸM-PRO" panose="020F0600000000000000" pitchFamily="50" charset="-128"/>
                <a:ea typeface="HG丸ｺﾞｼｯｸM-PRO" panose="020F0600000000000000" pitchFamily="50" charset="-128"/>
              </a:rPr>
              <a:t>1</a:t>
            </a:r>
            <a:r>
              <a:rPr lang="ja-JP" altLang="ja-JP" sz="5500" dirty="0">
                <a:solidFill>
                  <a:schemeClr val="tx2"/>
                </a:solidFill>
                <a:latin typeface="HG丸ｺﾞｼｯｸM-PRO" panose="020F0600000000000000" pitchFamily="50" charset="-128"/>
                <a:ea typeface="HG丸ｺﾞｼｯｸM-PRO" panose="020F0600000000000000" pitchFamily="50" charset="-128"/>
              </a:rPr>
              <a:t>本目（スキルの確認・練習・</a:t>
            </a:r>
            <a:r>
              <a:rPr lang="ja-JP" altLang="en-US" sz="5500" dirty="0">
                <a:solidFill>
                  <a:schemeClr val="tx2"/>
                </a:solidFill>
                <a:latin typeface="HG丸ｺﾞｼｯｸM-PRO" panose="020F0600000000000000" pitchFamily="50" charset="-128"/>
                <a:ea typeface="HG丸ｺﾞｼｯｸM-PRO" panose="020F0600000000000000" pitchFamily="50" charset="-128"/>
              </a:rPr>
              <a:t>鑑賞</a:t>
            </a:r>
            <a:r>
              <a:rPr lang="ja-JP" altLang="ja-JP" sz="5500" dirty="0">
                <a:solidFill>
                  <a:schemeClr val="tx2"/>
                </a:solidFill>
                <a:latin typeface="HG丸ｺﾞｼｯｸM-PRO" panose="020F0600000000000000" pitchFamily="50" charset="-128"/>
                <a:ea typeface="HG丸ｺﾞｼｯｸM-PRO" panose="020F0600000000000000" pitchFamily="50" charset="-128"/>
              </a:rPr>
              <a:t>）ポイント</a:t>
            </a: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ja-JP" altLang="ja-JP" sz="5500" dirty="0">
                <a:solidFill>
                  <a:schemeClr val="tx2"/>
                </a:solidFill>
                <a:latin typeface="HG丸ｺﾞｼｯｸM-PRO" panose="020F0600000000000000" pitchFamily="50" charset="-128"/>
                <a:ea typeface="HG丸ｺﾞｼｯｸM-PRO" panose="020F0600000000000000" pitchFamily="50" charset="-128"/>
              </a:rPr>
              <a:t>コーラルガーデン</a:t>
            </a:r>
            <a:r>
              <a:rPr lang="ja-JP" altLang="en-US" sz="5500" dirty="0">
                <a:solidFill>
                  <a:schemeClr val="tx2"/>
                </a:solidFill>
                <a:latin typeface="HG丸ｺﾞｼｯｸM-PRO" panose="020F0600000000000000" pitchFamily="50" charset="-128"/>
                <a:ea typeface="HG丸ｺﾞｼｯｸM-PRO" panose="020F0600000000000000" pitchFamily="50" charset="-128"/>
              </a:rPr>
              <a:t>エリア</a:t>
            </a:r>
            <a:endParaRPr lang="ja-JP" altLang="ja-JP" sz="55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en-US" altLang="ja-JP" sz="5500" dirty="0">
                <a:solidFill>
                  <a:schemeClr val="tx2"/>
                </a:solidFill>
                <a:latin typeface="HG丸ｺﾞｼｯｸM-PRO" panose="020F0600000000000000" pitchFamily="50" charset="-128"/>
                <a:ea typeface="HG丸ｺﾞｼｯｸM-PRO" panose="020F0600000000000000" pitchFamily="50" charset="-128"/>
              </a:rPr>
              <a:t>10</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時帰港休憩</a:t>
            </a:r>
          </a:p>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en-US" altLang="ja-JP" sz="5500" dirty="0">
                <a:solidFill>
                  <a:schemeClr val="tx2"/>
                </a:solidFill>
                <a:latin typeface="HG丸ｺﾞｼｯｸM-PRO" panose="020F0600000000000000" pitchFamily="50" charset="-128"/>
                <a:ea typeface="HG丸ｺﾞｼｯｸM-PRO" panose="020F0600000000000000" pitchFamily="50" charset="-128"/>
              </a:rPr>
              <a:t>10</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a:t>
            </a:r>
            <a:r>
              <a:rPr lang="en-US" altLang="ja-JP" sz="5500" dirty="0">
                <a:solidFill>
                  <a:schemeClr val="tx2"/>
                </a:solidFill>
                <a:latin typeface="HG丸ｺﾞｼｯｸM-PRO" panose="020F0600000000000000" pitchFamily="50" charset="-128"/>
                <a:ea typeface="HG丸ｺﾞｼｯｸM-PRO" panose="020F0600000000000000" pitchFamily="50" charset="-128"/>
              </a:rPr>
              <a:t>30</a:t>
            </a:r>
            <a:r>
              <a:rPr lang="ja-JP" altLang="ja-JP" sz="5500" dirty="0">
                <a:solidFill>
                  <a:schemeClr val="tx2"/>
                </a:solidFill>
                <a:latin typeface="HG丸ｺﾞｼｯｸM-PRO" panose="020F0600000000000000" pitchFamily="50" charset="-128"/>
                <a:ea typeface="HG丸ｺﾞｼｯｸM-PRO" panose="020F0600000000000000" pitchFamily="50" charset="-128"/>
              </a:rPr>
              <a:t>分出港　</a:t>
            </a:r>
            <a:r>
              <a:rPr lang="en-US" altLang="ja-JP" sz="5500" dirty="0">
                <a:solidFill>
                  <a:schemeClr val="tx2"/>
                </a:solidFill>
                <a:latin typeface="HG丸ｺﾞｼｯｸM-PRO" panose="020F0600000000000000" pitchFamily="50" charset="-128"/>
                <a:ea typeface="HG丸ｺﾞｼｯｸM-PRO" panose="020F0600000000000000" pitchFamily="50" charset="-128"/>
              </a:rPr>
              <a:t>2</a:t>
            </a:r>
            <a:r>
              <a:rPr lang="ja-JP" altLang="ja-JP" sz="5500" dirty="0">
                <a:solidFill>
                  <a:schemeClr val="tx2"/>
                </a:solidFill>
                <a:latin typeface="HG丸ｺﾞｼｯｸM-PRO" panose="020F0600000000000000" pitchFamily="50" charset="-128"/>
                <a:ea typeface="HG丸ｺﾞｼｯｸM-PRO" panose="020F0600000000000000" pitchFamily="50" charset="-128"/>
              </a:rPr>
              <a:t>本目（鑑賞</a:t>
            </a:r>
            <a:r>
              <a:rPr lang="ja-JP" altLang="en-US" sz="5500" dirty="0">
                <a:solidFill>
                  <a:schemeClr val="tx2"/>
                </a:solidFill>
                <a:latin typeface="HG丸ｺﾞｼｯｸM-PRO" panose="020F0600000000000000" pitchFamily="50" charset="-128"/>
                <a:ea typeface="HG丸ｺﾞｼｯｸM-PRO" panose="020F0600000000000000" pitchFamily="50" charset="-128"/>
              </a:rPr>
              <a:t>・お酒の引揚げ</a:t>
            </a:r>
            <a:r>
              <a:rPr lang="ja-JP" altLang="ja-JP" sz="5500" dirty="0">
                <a:solidFill>
                  <a:schemeClr val="tx2"/>
                </a:solidFill>
                <a:latin typeface="HG丸ｺﾞｼｯｸM-PRO" panose="020F0600000000000000" pitchFamily="50" charset="-128"/>
                <a:ea typeface="HG丸ｺﾞｼｯｸM-PRO" panose="020F0600000000000000" pitchFamily="50" charset="-128"/>
              </a:rPr>
              <a:t>・お酒</a:t>
            </a:r>
            <a:r>
              <a:rPr lang="ja-JP" altLang="en-US" sz="5500" dirty="0">
                <a:solidFill>
                  <a:schemeClr val="tx2"/>
                </a:solidFill>
                <a:latin typeface="HG丸ｺﾞｼｯｸM-PRO" panose="020F0600000000000000" pitchFamily="50" charset="-128"/>
                <a:ea typeface="HG丸ｺﾞｼｯｸM-PRO" panose="020F0600000000000000" pitchFamily="50" charset="-128"/>
              </a:rPr>
              <a:t>の</a:t>
            </a:r>
            <a:r>
              <a:rPr lang="ja-JP" altLang="ja-JP" sz="5500" dirty="0">
                <a:solidFill>
                  <a:schemeClr val="tx2"/>
                </a:solidFill>
                <a:latin typeface="HG丸ｺﾞｼｯｸM-PRO" panose="020F0600000000000000" pitchFamily="50" charset="-128"/>
                <a:ea typeface="HG丸ｺﾞｼｯｸM-PRO" panose="020F0600000000000000" pitchFamily="50" charset="-128"/>
              </a:rPr>
              <a:t>設置）ポイント</a:t>
            </a: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ja-JP" altLang="ja-JP" sz="5500" dirty="0">
                <a:solidFill>
                  <a:schemeClr val="tx2"/>
                </a:solidFill>
                <a:latin typeface="HG丸ｺﾞｼｯｸM-PRO" panose="020F0600000000000000" pitchFamily="50" charset="-128"/>
                <a:ea typeface="HG丸ｺﾞｼｯｸM-PRO" panose="020F0600000000000000" pitchFamily="50" charset="-128"/>
              </a:rPr>
              <a:t>コーラルガーデン</a:t>
            </a:r>
          </a:p>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en-US" altLang="ja-JP" sz="5500" dirty="0">
                <a:solidFill>
                  <a:schemeClr val="tx2"/>
                </a:solidFill>
                <a:latin typeface="HG丸ｺﾞｼｯｸM-PRO" panose="020F0600000000000000" pitchFamily="50" charset="-128"/>
                <a:ea typeface="HG丸ｺﾞｼｯｸM-PRO" panose="020F0600000000000000" pitchFamily="50" charset="-128"/>
              </a:rPr>
              <a:t>11</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a:t>
            </a:r>
            <a:r>
              <a:rPr lang="en-US" altLang="ja-JP" sz="5500" dirty="0">
                <a:solidFill>
                  <a:schemeClr val="tx2"/>
                </a:solidFill>
                <a:latin typeface="HG丸ｺﾞｼｯｸM-PRO" panose="020F0600000000000000" pitchFamily="50" charset="-128"/>
                <a:ea typeface="HG丸ｺﾞｼｯｸM-PRO" panose="020F0600000000000000" pitchFamily="50" charset="-128"/>
              </a:rPr>
              <a:t>30</a:t>
            </a:r>
            <a:r>
              <a:rPr lang="ja-JP" altLang="ja-JP" sz="5500" dirty="0">
                <a:solidFill>
                  <a:schemeClr val="tx2"/>
                </a:solidFill>
                <a:latin typeface="HG丸ｺﾞｼｯｸM-PRO" panose="020F0600000000000000" pitchFamily="50" charset="-128"/>
                <a:ea typeface="HG丸ｺﾞｼｯｸM-PRO" panose="020F0600000000000000" pitchFamily="50" charset="-128"/>
              </a:rPr>
              <a:t>分帰港　　</a:t>
            </a:r>
            <a:r>
              <a:rPr lang="ja-JP" altLang="en-US" sz="5500" dirty="0">
                <a:solidFill>
                  <a:schemeClr val="tx2"/>
                </a:solidFill>
                <a:latin typeface="HG丸ｺﾞｼｯｸM-PRO" panose="020F0600000000000000" pitchFamily="50" charset="-128"/>
                <a:ea typeface="HG丸ｺﾞｼｯｸM-PRO" panose="020F0600000000000000" pitchFamily="50" charset="-128"/>
              </a:rPr>
              <a:t>（シャワー・お着換え）</a:t>
            </a:r>
            <a:endParaRPr lang="ja-JP" altLang="ja-JP" sz="55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en-US" altLang="ja-JP" sz="5500" dirty="0">
                <a:solidFill>
                  <a:schemeClr val="tx2"/>
                </a:solidFill>
                <a:latin typeface="HG丸ｺﾞｼｯｸM-PRO" panose="020F0600000000000000" pitchFamily="50" charset="-128"/>
                <a:ea typeface="HG丸ｺﾞｼｯｸM-PRO" panose="020F0600000000000000" pitchFamily="50" charset="-128"/>
              </a:rPr>
              <a:t>12</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　ログ</a:t>
            </a:r>
            <a:r>
              <a:rPr lang="ja-JP" altLang="en-US" sz="5500" dirty="0">
                <a:solidFill>
                  <a:schemeClr val="tx2"/>
                </a:solidFill>
                <a:latin typeface="HG丸ｺﾞｼｯｸM-PRO" panose="020F0600000000000000" pitchFamily="50" charset="-128"/>
                <a:ea typeface="HG丸ｺﾞｼｯｸM-PRO" panose="020F0600000000000000" pitchFamily="50" charset="-128"/>
              </a:rPr>
              <a:t>（ダイビング記録）</a:t>
            </a:r>
            <a:r>
              <a:rPr lang="ja-JP" altLang="ja-JP" sz="5500" dirty="0">
                <a:solidFill>
                  <a:schemeClr val="tx2"/>
                </a:solidFill>
                <a:latin typeface="HG丸ｺﾞｼｯｸM-PRO" panose="020F0600000000000000" pitchFamily="50" charset="-128"/>
                <a:ea typeface="HG丸ｺﾞｼｯｸM-PRO" panose="020F0600000000000000" pitchFamily="50" charset="-128"/>
              </a:rPr>
              <a:t>付け・</a:t>
            </a:r>
            <a:r>
              <a:rPr lang="ja-JP" altLang="en-US" sz="5500" dirty="0">
                <a:solidFill>
                  <a:schemeClr val="tx2"/>
                </a:solidFill>
                <a:latin typeface="HG丸ｺﾞｼｯｸM-PRO" panose="020F0600000000000000" pitchFamily="50" charset="-128"/>
                <a:ea typeface="HG丸ｺﾞｼｯｸM-PRO" panose="020F0600000000000000" pitchFamily="50" charset="-128"/>
              </a:rPr>
              <a:t>ご</a:t>
            </a:r>
            <a:r>
              <a:rPr lang="ja-JP" altLang="ja-JP" sz="5500" dirty="0">
                <a:solidFill>
                  <a:schemeClr val="tx2"/>
                </a:solidFill>
                <a:latin typeface="HG丸ｺﾞｼｯｸM-PRO" panose="020F0600000000000000" pitchFamily="50" charset="-128"/>
                <a:ea typeface="HG丸ｺﾞｼｯｸM-PRO" panose="020F0600000000000000" pitchFamily="50" charset="-128"/>
              </a:rPr>
              <a:t>精算</a:t>
            </a:r>
            <a:endParaRPr lang="en-US" altLang="ja-JP" sz="55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en-US" altLang="ja-JP" sz="5500" dirty="0">
                <a:solidFill>
                  <a:schemeClr val="tx2"/>
                </a:solidFill>
                <a:latin typeface="HG丸ｺﾞｼｯｸM-PRO" panose="020F0600000000000000" pitchFamily="50" charset="-128"/>
                <a:ea typeface="HG丸ｺﾞｼｯｸM-PRO" panose="020F0600000000000000" pitchFamily="50" charset="-128"/>
              </a:rPr>
              <a:t>※</a:t>
            </a:r>
            <a:r>
              <a:rPr lang="ja-JP" altLang="en-US" sz="5500" dirty="0">
                <a:solidFill>
                  <a:schemeClr val="tx2"/>
                </a:solidFill>
                <a:latin typeface="HG丸ｺﾞｼｯｸM-PRO" panose="020F0600000000000000" pitchFamily="50" charset="-128"/>
                <a:ea typeface="HG丸ｺﾞｼｯｸM-PRO" panose="020F0600000000000000" pitchFamily="50" charset="-128"/>
              </a:rPr>
              <a:t>貯蔵酒類、その他費用に関しましては「貯蔵酒類、その他料金について」をご覧ください。</a:t>
            </a:r>
          </a:p>
          <a:p>
            <a:pPr marL="0" indent="0">
              <a:buNone/>
            </a:pPr>
            <a:endParaRPr kumimoji="1" lang="ja-JP" altLang="en-US" dirty="0"/>
          </a:p>
        </p:txBody>
      </p:sp>
      <p:sp>
        <p:nvSpPr>
          <p:cNvPr id="4" name="吹き出し: 角を丸めた四角形 3">
            <a:extLst>
              <a:ext uri="{FF2B5EF4-FFF2-40B4-BE49-F238E27FC236}">
                <a16:creationId xmlns:a16="http://schemas.microsoft.com/office/drawing/2014/main" id="{486DE71D-464B-2E8B-09C2-F04E3CDB242C}"/>
              </a:ext>
            </a:extLst>
          </p:cNvPr>
          <p:cNvSpPr/>
          <p:nvPr/>
        </p:nvSpPr>
        <p:spPr>
          <a:xfrm>
            <a:off x="6399120" y="995792"/>
            <a:ext cx="5231577" cy="701937"/>
          </a:xfrm>
          <a:prstGeom prst="wedgeRoundRectCallout">
            <a:avLst>
              <a:gd name="adj1" fmla="val -85668"/>
              <a:gd name="adj2" fmla="val -73707"/>
              <a:gd name="adj3" fmla="val 16667"/>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latin typeface="HG丸ｺﾞｼｯｸM-PRO" panose="020F0600000000000000" pitchFamily="50" charset="-128"/>
                <a:ea typeface="HG丸ｺﾞｼｯｸM-PRO" panose="020F0600000000000000" pitchFamily="50" charset="-128"/>
              </a:rPr>
              <a:t>貯蔵から</a:t>
            </a:r>
            <a:r>
              <a:rPr kumimoji="1" lang="en-US" altLang="ja-JP" sz="2400" dirty="0">
                <a:latin typeface="HG丸ｺﾞｼｯｸM-PRO" panose="020F0600000000000000" pitchFamily="50" charset="-128"/>
                <a:ea typeface="HG丸ｺﾞｼｯｸM-PRO" panose="020F0600000000000000" pitchFamily="50" charset="-128"/>
              </a:rPr>
              <a:t>1</a:t>
            </a:r>
            <a:r>
              <a:rPr kumimoji="1" lang="ja-JP" altLang="en-US" sz="2400" dirty="0">
                <a:latin typeface="HG丸ｺﾞｼｯｸM-PRO" panose="020F0600000000000000" pitchFamily="50" charset="-128"/>
                <a:ea typeface="HG丸ｺﾞｼｯｸM-PRO" panose="020F0600000000000000" pitchFamily="50" charset="-128"/>
              </a:rPr>
              <a:t>年後の引き揚げ＆貯蔵！</a:t>
            </a:r>
          </a:p>
        </p:txBody>
      </p:sp>
      <p:sp>
        <p:nvSpPr>
          <p:cNvPr id="6" name="スライド番号プレースホルダー 5">
            <a:extLst>
              <a:ext uri="{FF2B5EF4-FFF2-40B4-BE49-F238E27FC236}">
                <a16:creationId xmlns:a16="http://schemas.microsoft.com/office/drawing/2014/main" id="{7E43D5FC-FAEF-E051-C8B8-D4E63B49E38E}"/>
              </a:ext>
            </a:extLst>
          </p:cNvPr>
          <p:cNvSpPr>
            <a:spLocks noGrp="1"/>
          </p:cNvSpPr>
          <p:nvPr>
            <p:ph type="sldNum" sz="quarter" idx="12"/>
          </p:nvPr>
        </p:nvSpPr>
        <p:spPr/>
        <p:txBody>
          <a:bodyPr/>
          <a:lstStyle/>
          <a:p>
            <a:fld id="{3B3A5463-9C9B-42B9-9F93-5E603B58E38B}" type="slidenum">
              <a:rPr kumimoji="1" lang="ja-JP" altLang="en-US" smtClean="0"/>
              <a:t>5</a:t>
            </a:fld>
            <a:endParaRPr kumimoji="1" lang="ja-JP" altLang="en-US"/>
          </a:p>
        </p:txBody>
      </p:sp>
    </p:spTree>
    <p:extLst>
      <p:ext uri="{BB962C8B-B14F-4D97-AF65-F5344CB8AC3E}">
        <p14:creationId xmlns:p14="http://schemas.microsoft.com/office/powerpoint/2010/main" val="3048557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F8B10-BC36-7EF0-5321-0DF2116A07D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19620B4-6119-6702-FF2D-50B7402386C5}"/>
              </a:ext>
            </a:extLst>
          </p:cNvPr>
          <p:cNvSpPr>
            <a:spLocks noGrp="1"/>
          </p:cNvSpPr>
          <p:nvPr>
            <p:ph type="title"/>
          </p:nvPr>
        </p:nvSpPr>
        <p:spPr>
          <a:xfrm>
            <a:off x="48521" y="0"/>
            <a:ext cx="12094957" cy="1507067"/>
          </a:xfrm>
        </p:spPr>
        <p:txBody>
          <a:bodyPr>
            <a:noAutofit/>
          </a:bodyPr>
          <a:lstStyle/>
          <a:p>
            <a:pPr>
              <a:lnSpc>
                <a:spcPct val="150000"/>
              </a:lnSpc>
            </a:pPr>
            <a:r>
              <a:rPr kumimoji="1" lang="ja-JP" altLang="en-US" sz="3200" dirty="0">
                <a:solidFill>
                  <a:schemeClr val="tx2"/>
                </a:solidFill>
                <a:latin typeface="+mj-ea"/>
              </a:rPr>
              <a:t>③海底熟成ダイビング＋ファン</a:t>
            </a:r>
            <a:r>
              <a:rPr lang="ja-JP" altLang="en-US" sz="3200" dirty="0">
                <a:solidFill>
                  <a:schemeClr val="tx2"/>
                </a:solidFill>
                <a:latin typeface="+mj-ea"/>
              </a:rPr>
              <a:t>ダイブ</a:t>
            </a:r>
            <a:r>
              <a:rPr kumimoji="1" lang="ja-JP" altLang="en-US" sz="3200" dirty="0">
                <a:solidFill>
                  <a:schemeClr val="tx2"/>
                </a:solidFill>
                <a:latin typeface="+mj-ea"/>
              </a:rPr>
              <a:t>・</a:t>
            </a:r>
            <a:r>
              <a:rPr lang="ja-JP" altLang="en-US" sz="3200" dirty="0">
                <a:solidFill>
                  <a:schemeClr val="tx2"/>
                </a:solidFill>
                <a:latin typeface="+mj-ea"/>
              </a:rPr>
              <a:t>引揚げ</a:t>
            </a:r>
            <a:br>
              <a:rPr kumimoji="1" lang="en-US" altLang="ja-JP" sz="3200" dirty="0">
                <a:solidFill>
                  <a:schemeClr val="tx2"/>
                </a:solidFill>
                <a:latin typeface="+mj-ea"/>
              </a:rPr>
            </a:br>
            <a:r>
              <a:rPr kumimoji="1" lang="ja-JP" altLang="en-US" sz="3200" dirty="0">
                <a:solidFill>
                  <a:schemeClr val="tx2"/>
                </a:solidFill>
                <a:latin typeface="+mj-ea"/>
              </a:rPr>
              <a:t>２９，７００</a:t>
            </a:r>
            <a:r>
              <a:rPr lang="ja-JP" altLang="en-US" sz="3200" dirty="0">
                <a:solidFill>
                  <a:schemeClr val="tx2"/>
                </a:solidFill>
                <a:latin typeface="+mj-ea"/>
              </a:rPr>
              <a:t>（税込み）</a:t>
            </a:r>
            <a:endParaRPr kumimoji="1" lang="ja-JP" altLang="en-US" sz="3200" dirty="0">
              <a:solidFill>
                <a:schemeClr val="tx2"/>
              </a:solidFill>
              <a:latin typeface="+mj-ea"/>
            </a:endParaRPr>
          </a:p>
        </p:txBody>
      </p:sp>
      <p:sp>
        <p:nvSpPr>
          <p:cNvPr id="3" name="コンテンツ プレースホルダー 2">
            <a:extLst>
              <a:ext uri="{FF2B5EF4-FFF2-40B4-BE49-F238E27FC236}">
                <a16:creationId xmlns:a16="http://schemas.microsoft.com/office/drawing/2014/main" id="{6C920660-96F9-D336-A02A-B6A603DBFDD2}"/>
              </a:ext>
            </a:extLst>
          </p:cNvPr>
          <p:cNvSpPr>
            <a:spLocks noGrp="1"/>
          </p:cNvSpPr>
          <p:nvPr>
            <p:ph idx="1"/>
          </p:nvPr>
        </p:nvSpPr>
        <p:spPr>
          <a:xfrm>
            <a:off x="206187" y="1645920"/>
            <a:ext cx="11779623" cy="4787154"/>
          </a:xfrm>
        </p:spPr>
        <p:txBody>
          <a:bodyPr>
            <a:normAutofit fontScale="40000" lnSpcReduction="20000"/>
          </a:bodyPr>
          <a:lstStyle/>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〇料金内容</a:t>
            </a:r>
            <a:endParaRPr lang="en-US" altLang="ja-JP" sz="55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ja-JP" sz="5500" dirty="0">
                <a:solidFill>
                  <a:schemeClr val="tx2"/>
                </a:solidFill>
                <a:latin typeface="HG丸ｺﾞｼｯｸM-PRO" panose="020F0600000000000000" pitchFamily="50" charset="-128"/>
                <a:ea typeface="HG丸ｺﾞｼｯｸM-PRO" panose="020F0600000000000000" pitchFamily="50" charset="-128"/>
              </a:rPr>
              <a:t>ダイビング</a:t>
            </a:r>
            <a:r>
              <a:rPr lang="en-US" altLang="ja-JP" sz="5500" dirty="0">
                <a:solidFill>
                  <a:schemeClr val="tx2"/>
                </a:solidFill>
                <a:latin typeface="HG丸ｺﾞｼｯｸM-PRO" panose="020F0600000000000000" pitchFamily="50" charset="-128"/>
                <a:ea typeface="HG丸ｺﾞｼｯｸM-PRO" panose="020F0600000000000000" pitchFamily="50" charset="-128"/>
              </a:rPr>
              <a:t>2</a:t>
            </a:r>
            <a:r>
              <a:rPr lang="ja-JP" altLang="ja-JP" sz="5500" dirty="0">
                <a:solidFill>
                  <a:schemeClr val="tx2"/>
                </a:solidFill>
                <a:latin typeface="HG丸ｺﾞｼｯｸM-PRO" panose="020F0600000000000000" pitchFamily="50" charset="-128"/>
                <a:ea typeface="HG丸ｺﾞｼｯｸM-PRO" panose="020F0600000000000000" pitchFamily="50" charset="-128"/>
              </a:rPr>
              <a:t>ボート</a:t>
            </a: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ja-JP" altLang="ja-JP" sz="5500" dirty="0">
                <a:solidFill>
                  <a:schemeClr val="tx2"/>
                </a:solidFill>
                <a:latin typeface="HG丸ｺﾞｼｯｸM-PRO" panose="020F0600000000000000" pitchFamily="50" charset="-128"/>
                <a:ea typeface="HG丸ｺﾞｼｯｸM-PRO" panose="020F0600000000000000" pitchFamily="50" charset="-128"/>
              </a:rPr>
              <a:t>タンク・乗船料・保険・ガイド</a:t>
            </a:r>
            <a:r>
              <a:rPr lang="ja-JP" altLang="en-US" sz="5500" dirty="0">
                <a:solidFill>
                  <a:schemeClr val="tx2"/>
                </a:solidFill>
                <a:latin typeface="HG丸ｺﾞｼｯｸM-PRO" panose="020F0600000000000000" pitchFamily="50" charset="-128"/>
                <a:ea typeface="HG丸ｺﾞｼｯｸM-PRO" panose="020F0600000000000000" pitchFamily="50" charset="-128"/>
              </a:rPr>
              <a:t>・洗浄料込</a:t>
            </a:r>
            <a:endParaRPr lang="ja-JP" altLang="ja-JP" sz="55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ja-JP" altLang="ja-JP" sz="5500" dirty="0">
                <a:solidFill>
                  <a:schemeClr val="tx2"/>
                </a:solidFill>
                <a:latin typeface="HG丸ｺﾞｼｯｸM-PRO" panose="020F0600000000000000" pitchFamily="50" charset="-128"/>
                <a:ea typeface="HG丸ｺﾞｼｯｸM-PRO" panose="020F0600000000000000" pitchFamily="50" charset="-128"/>
              </a:rPr>
              <a:t>スケジュール</a:t>
            </a:r>
          </a:p>
          <a:p>
            <a:pPr>
              <a:lnSpc>
                <a:spcPct val="120000"/>
              </a:lnSpc>
            </a:pPr>
            <a:r>
              <a:rPr lang="en-US" altLang="ja-JP" sz="5500" dirty="0">
                <a:solidFill>
                  <a:schemeClr val="tx2"/>
                </a:solidFill>
                <a:latin typeface="HG丸ｺﾞｼｯｸM-PRO" panose="020F0600000000000000" pitchFamily="50" charset="-128"/>
                <a:ea typeface="HG丸ｺﾞｼｯｸM-PRO" panose="020F0600000000000000" pitchFamily="50" charset="-128"/>
              </a:rPr>
              <a:t>7</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a:t>
            </a:r>
            <a:r>
              <a:rPr lang="en-US" altLang="ja-JP" sz="5500" dirty="0">
                <a:solidFill>
                  <a:schemeClr val="tx2"/>
                </a:solidFill>
                <a:latin typeface="HG丸ｺﾞｼｯｸM-PRO" panose="020F0600000000000000" pitchFamily="50" charset="-128"/>
                <a:ea typeface="HG丸ｺﾞｼｯｸM-PRO" panose="020F0600000000000000" pitchFamily="50" charset="-128"/>
              </a:rPr>
              <a:t>30</a:t>
            </a:r>
            <a:r>
              <a:rPr lang="ja-JP" altLang="ja-JP" sz="5500" dirty="0">
                <a:solidFill>
                  <a:schemeClr val="tx2"/>
                </a:solidFill>
                <a:latin typeface="HG丸ｺﾞｼｯｸM-PRO" panose="020F0600000000000000" pitchFamily="50" charset="-128"/>
                <a:ea typeface="HG丸ｺﾞｼｯｸM-PRO" panose="020F0600000000000000" pitchFamily="50" charset="-128"/>
              </a:rPr>
              <a:t>分集合　着替え</a:t>
            </a:r>
          </a:p>
          <a:p>
            <a:pPr>
              <a:lnSpc>
                <a:spcPct val="120000"/>
              </a:lnSpc>
            </a:pPr>
            <a:r>
              <a:rPr lang="en-US" altLang="ja-JP" sz="5500" dirty="0">
                <a:solidFill>
                  <a:schemeClr val="tx2"/>
                </a:solidFill>
                <a:latin typeface="HG丸ｺﾞｼｯｸM-PRO" panose="020F0600000000000000" pitchFamily="50" charset="-128"/>
                <a:ea typeface="HG丸ｺﾞｼｯｸM-PRO" panose="020F0600000000000000" pitchFamily="50" charset="-128"/>
              </a:rPr>
              <a:t>8</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a:t>
            </a:r>
            <a:r>
              <a:rPr lang="en-US" altLang="ja-JP" sz="5500" dirty="0">
                <a:solidFill>
                  <a:schemeClr val="tx2"/>
                </a:solidFill>
                <a:latin typeface="HG丸ｺﾞｼｯｸM-PRO" panose="020F0600000000000000" pitchFamily="50" charset="-128"/>
                <a:ea typeface="HG丸ｺﾞｼｯｸM-PRO" panose="020F0600000000000000" pitchFamily="50" charset="-128"/>
              </a:rPr>
              <a:t>30</a:t>
            </a:r>
            <a:r>
              <a:rPr lang="ja-JP" altLang="ja-JP" sz="5500" dirty="0">
                <a:solidFill>
                  <a:schemeClr val="tx2"/>
                </a:solidFill>
                <a:latin typeface="HG丸ｺﾞｼｯｸM-PRO" panose="020F0600000000000000" pitchFamily="50" charset="-128"/>
                <a:ea typeface="HG丸ｺﾞｼｯｸM-PRO" panose="020F0600000000000000" pitchFamily="50" charset="-128"/>
              </a:rPr>
              <a:t>分出港　</a:t>
            </a:r>
            <a:r>
              <a:rPr lang="en-US" altLang="ja-JP" sz="5500" dirty="0">
                <a:solidFill>
                  <a:schemeClr val="tx2"/>
                </a:solidFill>
                <a:latin typeface="HG丸ｺﾞｼｯｸM-PRO" panose="020F0600000000000000" pitchFamily="50" charset="-128"/>
                <a:ea typeface="HG丸ｺﾞｼｯｸM-PRO" panose="020F0600000000000000" pitchFamily="50" charset="-128"/>
              </a:rPr>
              <a:t>1</a:t>
            </a:r>
            <a:r>
              <a:rPr lang="ja-JP" altLang="ja-JP" sz="5500" dirty="0">
                <a:solidFill>
                  <a:schemeClr val="tx2"/>
                </a:solidFill>
                <a:latin typeface="HG丸ｺﾞｼｯｸM-PRO" panose="020F0600000000000000" pitchFamily="50" charset="-128"/>
                <a:ea typeface="HG丸ｺﾞｼｯｸM-PRO" panose="020F0600000000000000" pitchFamily="50" charset="-128"/>
              </a:rPr>
              <a:t>本目（スキルの確認・練習・</a:t>
            </a:r>
            <a:r>
              <a:rPr lang="ja-JP" altLang="en-US" sz="5500" dirty="0">
                <a:solidFill>
                  <a:schemeClr val="tx2"/>
                </a:solidFill>
                <a:latin typeface="HG丸ｺﾞｼｯｸM-PRO" panose="020F0600000000000000" pitchFamily="50" charset="-128"/>
                <a:ea typeface="HG丸ｺﾞｼｯｸM-PRO" panose="020F0600000000000000" pitchFamily="50" charset="-128"/>
              </a:rPr>
              <a:t>鑑賞</a:t>
            </a:r>
            <a:r>
              <a:rPr lang="ja-JP" altLang="ja-JP" sz="5500" dirty="0">
                <a:solidFill>
                  <a:schemeClr val="tx2"/>
                </a:solidFill>
                <a:latin typeface="HG丸ｺﾞｼｯｸM-PRO" panose="020F0600000000000000" pitchFamily="50" charset="-128"/>
                <a:ea typeface="HG丸ｺﾞｼｯｸM-PRO" panose="020F0600000000000000" pitchFamily="50" charset="-128"/>
              </a:rPr>
              <a:t>）ポイント</a:t>
            </a:r>
            <a:r>
              <a:rPr lang="ja-JP" altLang="en-US" sz="5500" dirty="0">
                <a:solidFill>
                  <a:schemeClr val="tx2"/>
                </a:solidFill>
                <a:latin typeface="HG丸ｺﾞｼｯｸM-PRO" panose="020F0600000000000000" pitchFamily="50" charset="-128"/>
                <a:ea typeface="HG丸ｺﾞｼｯｸM-PRO" panose="020F0600000000000000" pitchFamily="50" charset="-128"/>
              </a:rPr>
              <a:t>：</a:t>
            </a:r>
            <a:r>
              <a:rPr lang="ja-JP" altLang="ja-JP" sz="5500" dirty="0">
                <a:solidFill>
                  <a:schemeClr val="tx2"/>
                </a:solidFill>
                <a:latin typeface="HG丸ｺﾞｼｯｸM-PRO" panose="020F0600000000000000" pitchFamily="50" charset="-128"/>
                <a:ea typeface="HG丸ｺﾞｼｯｸM-PRO" panose="020F0600000000000000" pitchFamily="50" charset="-128"/>
              </a:rPr>
              <a:t>コーラルガーデン</a:t>
            </a:r>
            <a:r>
              <a:rPr lang="ja-JP" altLang="en-US" sz="5500" dirty="0">
                <a:solidFill>
                  <a:schemeClr val="tx2"/>
                </a:solidFill>
                <a:latin typeface="HG丸ｺﾞｼｯｸM-PRO" panose="020F0600000000000000" pitchFamily="50" charset="-128"/>
                <a:ea typeface="HG丸ｺﾞｼｯｸM-PRO" panose="020F0600000000000000" pitchFamily="50" charset="-128"/>
              </a:rPr>
              <a:t>エリア</a:t>
            </a:r>
            <a:endParaRPr lang="ja-JP" altLang="ja-JP" sz="5500" dirty="0">
              <a:solidFill>
                <a:schemeClr val="tx2"/>
              </a:solidFill>
              <a:latin typeface="HG丸ｺﾞｼｯｸM-PRO" panose="020F0600000000000000" pitchFamily="50" charset="-128"/>
              <a:ea typeface="HG丸ｺﾞｼｯｸM-PRO" panose="020F0600000000000000" pitchFamily="50" charset="-128"/>
            </a:endParaRPr>
          </a:p>
          <a:p>
            <a:pPr>
              <a:lnSpc>
                <a:spcPct val="120000"/>
              </a:lnSpc>
            </a:pPr>
            <a:r>
              <a:rPr lang="en-US" altLang="ja-JP" sz="5500" dirty="0">
                <a:solidFill>
                  <a:schemeClr val="tx2"/>
                </a:solidFill>
                <a:latin typeface="HG丸ｺﾞｼｯｸM-PRO" panose="020F0600000000000000" pitchFamily="50" charset="-128"/>
                <a:ea typeface="HG丸ｺﾞｼｯｸM-PRO" panose="020F0600000000000000" pitchFamily="50" charset="-128"/>
              </a:rPr>
              <a:t>10</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時帰港休憩</a:t>
            </a:r>
          </a:p>
          <a:p>
            <a:pPr>
              <a:lnSpc>
                <a:spcPct val="120000"/>
              </a:lnSpc>
            </a:pPr>
            <a:r>
              <a:rPr lang="en-US" altLang="ja-JP" sz="5500" dirty="0">
                <a:solidFill>
                  <a:schemeClr val="tx2"/>
                </a:solidFill>
                <a:latin typeface="HG丸ｺﾞｼｯｸM-PRO" panose="020F0600000000000000" pitchFamily="50" charset="-128"/>
                <a:ea typeface="HG丸ｺﾞｼｯｸM-PRO" panose="020F0600000000000000" pitchFamily="50" charset="-128"/>
              </a:rPr>
              <a:t>10</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a:t>
            </a:r>
            <a:r>
              <a:rPr lang="en-US" altLang="ja-JP" sz="5500" dirty="0">
                <a:solidFill>
                  <a:schemeClr val="tx2"/>
                </a:solidFill>
                <a:latin typeface="HG丸ｺﾞｼｯｸM-PRO" panose="020F0600000000000000" pitchFamily="50" charset="-128"/>
                <a:ea typeface="HG丸ｺﾞｼｯｸM-PRO" panose="020F0600000000000000" pitchFamily="50" charset="-128"/>
              </a:rPr>
              <a:t>30</a:t>
            </a:r>
            <a:r>
              <a:rPr lang="ja-JP" altLang="ja-JP" sz="5500" dirty="0">
                <a:solidFill>
                  <a:schemeClr val="tx2"/>
                </a:solidFill>
                <a:latin typeface="HG丸ｺﾞｼｯｸM-PRO" panose="020F0600000000000000" pitchFamily="50" charset="-128"/>
                <a:ea typeface="HG丸ｺﾞｼｯｸM-PRO" panose="020F0600000000000000" pitchFamily="50" charset="-128"/>
              </a:rPr>
              <a:t>分出港　</a:t>
            </a:r>
            <a:r>
              <a:rPr lang="en-US" altLang="ja-JP" sz="5500" dirty="0">
                <a:solidFill>
                  <a:schemeClr val="tx2"/>
                </a:solidFill>
                <a:latin typeface="HG丸ｺﾞｼｯｸM-PRO" panose="020F0600000000000000" pitchFamily="50" charset="-128"/>
                <a:ea typeface="HG丸ｺﾞｼｯｸM-PRO" panose="020F0600000000000000" pitchFamily="50" charset="-128"/>
              </a:rPr>
              <a:t>2</a:t>
            </a:r>
            <a:r>
              <a:rPr lang="ja-JP" altLang="ja-JP" sz="5500" dirty="0">
                <a:solidFill>
                  <a:schemeClr val="tx2"/>
                </a:solidFill>
                <a:latin typeface="HG丸ｺﾞｼｯｸM-PRO" panose="020F0600000000000000" pitchFamily="50" charset="-128"/>
                <a:ea typeface="HG丸ｺﾞｼｯｸM-PRO" panose="020F0600000000000000" pitchFamily="50" charset="-128"/>
              </a:rPr>
              <a:t>本目（お酒</a:t>
            </a:r>
            <a:r>
              <a:rPr lang="ja-JP" altLang="en-US" sz="5500" dirty="0">
                <a:solidFill>
                  <a:schemeClr val="tx2"/>
                </a:solidFill>
                <a:latin typeface="HG丸ｺﾞｼｯｸM-PRO" panose="020F0600000000000000" pitchFamily="50" charset="-128"/>
                <a:ea typeface="HG丸ｺﾞｼｯｸM-PRO" panose="020F0600000000000000" pitchFamily="50" charset="-128"/>
              </a:rPr>
              <a:t>の引揚げ</a:t>
            </a:r>
            <a:r>
              <a:rPr lang="ja-JP" altLang="ja-JP" sz="5500" dirty="0">
                <a:solidFill>
                  <a:schemeClr val="tx2"/>
                </a:solidFill>
                <a:latin typeface="HG丸ｺﾞｼｯｸM-PRO" panose="020F0600000000000000" pitchFamily="50" charset="-128"/>
                <a:ea typeface="HG丸ｺﾞｼｯｸM-PRO" panose="020F0600000000000000" pitchFamily="50" charset="-128"/>
              </a:rPr>
              <a:t>・鑑賞）ポイント　コーラルガーデン</a:t>
            </a:r>
          </a:p>
          <a:p>
            <a:pPr>
              <a:lnSpc>
                <a:spcPct val="120000"/>
              </a:lnSpc>
            </a:pPr>
            <a:r>
              <a:rPr lang="en-US" altLang="ja-JP" sz="5500" dirty="0">
                <a:solidFill>
                  <a:schemeClr val="tx2"/>
                </a:solidFill>
                <a:latin typeface="HG丸ｺﾞｼｯｸM-PRO" panose="020F0600000000000000" pitchFamily="50" charset="-128"/>
                <a:ea typeface="HG丸ｺﾞｼｯｸM-PRO" panose="020F0600000000000000" pitchFamily="50" charset="-128"/>
              </a:rPr>
              <a:t>11</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a:t>
            </a:r>
            <a:r>
              <a:rPr lang="en-US" altLang="ja-JP" sz="5500" dirty="0">
                <a:solidFill>
                  <a:schemeClr val="tx2"/>
                </a:solidFill>
                <a:latin typeface="HG丸ｺﾞｼｯｸM-PRO" panose="020F0600000000000000" pitchFamily="50" charset="-128"/>
                <a:ea typeface="HG丸ｺﾞｼｯｸM-PRO" panose="020F0600000000000000" pitchFamily="50" charset="-128"/>
              </a:rPr>
              <a:t>30</a:t>
            </a:r>
            <a:r>
              <a:rPr lang="ja-JP" altLang="ja-JP" sz="5500" dirty="0">
                <a:solidFill>
                  <a:schemeClr val="tx2"/>
                </a:solidFill>
                <a:latin typeface="HG丸ｺﾞｼｯｸM-PRO" panose="020F0600000000000000" pitchFamily="50" charset="-128"/>
                <a:ea typeface="HG丸ｺﾞｼｯｸM-PRO" panose="020F0600000000000000" pitchFamily="50" charset="-128"/>
              </a:rPr>
              <a:t>分帰港　　</a:t>
            </a:r>
            <a:r>
              <a:rPr lang="ja-JP" altLang="en-US" sz="5500" dirty="0">
                <a:solidFill>
                  <a:schemeClr val="tx2"/>
                </a:solidFill>
                <a:latin typeface="HG丸ｺﾞｼｯｸM-PRO" panose="020F0600000000000000" pitchFamily="50" charset="-128"/>
                <a:ea typeface="HG丸ｺﾞｼｯｸM-PRO" panose="020F0600000000000000" pitchFamily="50" charset="-128"/>
              </a:rPr>
              <a:t>（シャワー・お着換え）</a:t>
            </a:r>
            <a:endParaRPr lang="ja-JP" altLang="ja-JP" sz="4600" dirty="0">
              <a:solidFill>
                <a:schemeClr val="tx2"/>
              </a:solidFill>
              <a:latin typeface="HG丸ｺﾞｼｯｸM-PRO" panose="020F0600000000000000" pitchFamily="50" charset="-128"/>
              <a:ea typeface="HG丸ｺﾞｼｯｸM-PRO" panose="020F0600000000000000" pitchFamily="50" charset="-128"/>
            </a:endParaRPr>
          </a:p>
          <a:p>
            <a:pPr>
              <a:lnSpc>
                <a:spcPct val="120000"/>
              </a:lnSpc>
            </a:pPr>
            <a:r>
              <a:rPr lang="en-US" altLang="ja-JP" sz="5500" dirty="0">
                <a:solidFill>
                  <a:schemeClr val="tx2"/>
                </a:solidFill>
                <a:latin typeface="HG丸ｺﾞｼｯｸM-PRO" panose="020F0600000000000000" pitchFamily="50" charset="-128"/>
                <a:ea typeface="HG丸ｺﾞｼｯｸM-PRO" panose="020F0600000000000000" pitchFamily="50" charset="-128"/>
              </a:rPr>
              <a:t>12</a:t>
            </a:r>
            <a:r>
              <a:rPr lang="ja-JP" altLang="ja-JP" sz="5500" dirty="0">
                <a:solidFill>
                  <a:schemeClr val="tx2"/>
                </a:solidFill>
                <a:latin typeface="HG丸ｺﾞｼｯｸM-PRO" panose="020F0600000000000000" pitchFamily="50" charset="-128"/>
                <a:ea typeface="HG丸ｺﾞｼｯｸM-PRO" panose="020F0600000000000000" pitchFamily="50" charset="-128"/>
              </a:rPr>
              <a:t>時　ログ</a:t>
            </a:r>
            <a:r>
              <a:rPr lang="ja-JP" altLang="en-US" sz="5500" dirty="0">
                <a:solidFill>
                  <a:schemeClr val="tx2"/>
                </a:solidFill>
                <a:latin typeface="HG丸ｺﾞｼｯｸM-PRO" panose="020F0600000000000000" pitchFamily="50" charset="-128"/>
                <a:ea typeface="HG丸ｺﾞｼｯｸM-PRO" panose="020F0600000000000000" pitchFamily="50" charset="-128"/>
              </a:rPr>
              <a:t>（ダイビング記録）</a:t>
            </a:r>
            <a:r>
              <a:rPr lang="ja-JP" altLang="ja-JP" sz="5500" dirty="0">
                <a:solidFill>
                  <a:schemeClr val="tx2"/>
                </a:solidFill>
                <a:latin typeface="HG丸ｺﾞｼｯｸM-PRO" panose="020F0600000000000000" pitchFamily="50" charset="-128"/>
                <a:ea typeface="HG丸ｺﾞｼｯｸM-PRO" panose="020F0600000000000000" pitchFamily="50" charset="-128"/>
              </a:rPr>
              <a:t>付け・</a:t>
            </a:r>
            <a:r>
              <a:rPr lang="ja-JP" altLang="en-US" sz="5500" dirty="0">
                <a:solidFill>
                  <a:schemeClr val="tx2"/>
                </a:solidFill>
                <a:latin typeface="HG丸ｺﾞｼｯｸM-PRO" panose="020F0600000000000000" pitchFamily="50" charset="-128"/>
                <a:ea typeface="HG丸ｺﾞｼｯｸM-PRO" panose="020F0600000000000000" pitchFamily="50" charset="-128"/>
              </a:rPr>
              <a:t>ご</a:t>
            </a:r>
            <a:r>
              <a:rPr lang="ja-JP" altLang="ja-JP" sz="5500" dirty="0">
                <a:solidFill>
                  <a:schemeClr val="tx2"/>
                </a:solidFill>
                <a:latin typeface="HG丸ｺﾞｼｯｸM-PRO" panose="020F0600000000000000" pitchFamily="50" charset="-128"/>
                <a:ea typeface="HG丸ｺﾞｼｯｸM-PRO" panose="020F0600000000000000" pitchFamily="50" charset="-128"/>
              </a:rPr>
              <a:t>精算</a:t>
            </a:r>
            <a:endParaRPr lang="en-US" altLang="ja-JP" sz="55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en-US" altLang="ja-JP" sz="5500" dirty="0">
                <a:solidFill>
                  <a:schemeClr val="tx2"/>
                </a:solidFill>
                <a:latin typeface="HG丸ｺﾞｼｯｸM-PRO" panose="020F0600000000000000" pitchFamily="50" charset="-128"/>
                <a:ea typeface="HG丸ｺﾞｼｯｸM-PRO" panose="020F0600000000000000" pitchFamily="50" charset="-128"/>
              </a:rPr>
              <a:t>※</a:t>
            </a:r>
            <a:r>
              <a:rPr lang="ja-JP" altLang="en-US" sz="5500" dirty="0">
                <a:solidFill>
                  <a:schemeClr val="tx2"/>
                </a:solidFill>
                <a:latin typeface="HG丸ｺﾞｼｯｸM-PRO" panose="020F0600000000000000" pitchFamily="50" charset="-128"/>
                <a:ea typeface="HG丸ｺﾞｼｯｸM-PRO" panose="020F0600000000000000" pitchFamily="50" charset="-128"/>
              </a:rPr>
              <a:t>貯蔵酒類、その他費用に関しましては「貯蔵酒類、その他料金について」をご覧ください。</a:t>
            </a:r>
          </a:p>
          <a:p>
            <a:pPr marL="0" indent="0">
              <a:buNone/>
            </a:pPr>
            <a:endParaRPr lang="en-US" altLang="ja-JP" sz="4600" dirty="0">
              <a:solidFill>
                <a:schemeClr val="tx2"/>
              </a:solidFill>
              <a:latin typeface="HG丸ｺﾞｼｯｸM-PRO" panose="020F0600000000000000" pitchFamily="50" charset="-128"/>
              <a:ea typeface="HG丸ｺﾞｼｯｸM-PRO" panose="020F0600000000000000" pitchFamily="50" charset="-128"/>
            </a:endParaRPr>
          </a:p>
          <a:p>
            <a:endParaRPr kumimoji="1" lang="ja-JP" altLang="en-US" dirty="0"/>
          </a:p>
        </p:txBody>
      </p:sp>
      <p:sp>
        <p:nvSpPr>
          <p:cNvPr id="5" name="スライド番号プレースホルダー 4">
            <a:extLst>
              <a:ext uri="{FF2B5EF4-FFF2-40B4-BE49-F238E27FC236}">
                <a16:creationId xmlns:a16="http://schemas.microsoft.com/office/drawing/2014/main" id="{E732365D-2415-E21E-CCC1-0E3F65709A1A}"/>
              </a:ext>
            </a:extLst>
          </p:cNvPr>
          <p:cNvSpPr>
            <a:spLocks noGrp="1"/>
          </p:cNvSpPr>
          <p:nvPr>
            <p:ph type="sldNum" sz="quarter" idx="12"/>
          </p:nvPr>
        </p:nvSpPr>
        <p:spPr/>
        <p:txBody>
          <a:bodyPr/>
          <a:lstStyle/>
          <a:p>
            <a:fld id="{3B3A5463-9C9B-42B9-9F93-5E603B58E38B}" type="slidenum">
              <a:rPr kumimoji="1" lang="ja-JP" altLang="en-US" smtClean="0"/>
              <a:t>6</a:t>
            </a:fld>
            <a:endParaRPr kumimoji="1" lang="ja-JP" altLang="en-US"/>
          </a:p>
        </p:txBody>
      </p:sp>
    </p:spTree>
    <p:extLst>
      <p:ext uri="{BB962C8B-B14F-4D97-AF65-F5344CB8AC3E}">
        <p14:creationId xmlns:p14="http://schemas.microsoft.com/office/powerpoint/2010/main" val="2909477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FC7DF7EB-271E-6F1B-E12F-4CAD37D5D58D}"/>
              </a:ext>
            </a:extLst>
          </p:cNvPr>
          <p:cNvSpPr txBox="1">
            <a:spLocks/>
          </p:cNvSpPr>
          <p:nvPr/>
        </p:nvSpPr>
        <p:spPr>
          <a:xfrm>
            <a:off x="5238975" y="107576"/>
            <a:ext cx="6721736" cy="2027816"/>
          </a:xfrm>
          <a:prstGeom prst="rect">
            <a:avLst/>
          </a:prstGeom>
          <a:effectLst/>
        </p:spPr>
        <p:txBody>
          <a:bodyPr vert="horz" lIns="91440" tIns="45720" rIns="91440" bIns="45720" rtlCol="0" anchor="ctr">
            <a:noAutofit/>
          </a:bodyPr>
          <a:lstStyle>
            <a:lvl1pPr algn="l" defTabSz="457200" rtl="0" eaLnBrk="1" latinLnBrk="0" hangingPunct="1">
              <a:spcBef>
                <a:spcPct val="0"/>
              </a:spcBef>
              <a:buNone/>
              <a:defRPr kumimoji="1" sz="3600" kern="1200" cap="all">
                <a:ln w="3175" cmpd="sng">
                  <a:noFill/>
                </a:ln>
                <a:solidFill>
                  <a:schemeClr val="tx1"/>
                </a:solidFill>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nSpc>
                <a:spcPct val="150000"/>
              </a:lnSpc>
            </a:pPr>
            <a:r>
              <a:rPr lang="ja-JP" altLang="en-US" sz="3200" dirty="0">
                <a:solidFill>
                  <a:schemeClr val="tx2"/>
                </a:solidFill>
                <a:latin typeface="+mj-ea"/>
              </a:rPr>
              <a:t>④海底熟成委託＋シュノーケリング</a:t>
            </a:r>
            <a:br>
              <a:rPr lang="en-US" altLang="ja-JP" sz="3200" dirty="0">
                <a:solidFill>
                  <a:schemeClr val="tx2"/>
                </a:solidFill>
                <a:latin typeface="+mj-ea"/>
              </a:rPr>
            </a:br>
            <a:r>
              <a:rPr lang="ja-JP" altLang="en-US" sz="3200" dirty="0">
                <a:solidFill>
                  <a:schemeClr val="tx2"/>
                </a:solidFill>
                <a:latin typeface="+mj-ea"/>
              </a:rPr>
              <a:t>１１，３３０（税込み）</a:t>
            </a:r>
            <a:endParaRPr lang="en-US" altLang="ja-JP" sz="3200" dirty="0">
              <a:solidFill>
                <a:schemeClr val="tx2"/>
              </a:solidFill>
              <a:latin typeface="+mj-ea"/>
            </a:endParaRPr>
          </a:p>
          <a:p>
            <a:pPr>
              <a:lnSpc>
                <a:spcPct val="150000"/>
              </a:lnSpc>
            </a:pPr>
            <a:r>
              <a:rPr lang="en-US" altLang="ja-JP" sz="3200" dirty="0">
                <a:solidFill>
                  <a:schemeClr val="tx2"/>
                </a:solidFill>
                <a:latin typeface="+mj-ea"/>
              </a:rPr>
              <a:t>※</a:t>
            </a:r>
            <a:r>
              <a:rPr lang="ja-JP" altLang="en-US" sz="3200" dirty="0">
                <a:solidFill>
                  <a:schemeClr val="tx2"/>
                </a:solidFill>
                <a:latin typeface="+mj-ea"/>
              </a:rPr>
              <a:t>貯蔵日は指定できません。</a:t>
            </a:r>
          </a:p>
        </p:txBody>
      </p:sp>
      <p:sp>
        <p:nvSpPr>
          <p:cNvPr id="5" name="コンテンツ プレースホルダー 2">
            <a:extLst>
              <a:ext uri="{FF2B5EF4-FFF2-40B4-BE49-F238E27FC236}">
                <a16:creationId xmlns:a16="http://schemas.microsoft.com/office/drawing/2014/main" id="{F73EDCCE-EA76-2660-1833-56061A07717B}"/>
              </a:ext>
            </a:extLst>
          </p:cNvPr>
          <p:cNvSpPr>
            <a:spLocks noGrp="1"/>
          </p:cNvSpPr>
          <p:nvPr>
            <p:ph idx="1"/>
          </p:nvPr>
        </p:nvSpPr>
        <p:spPr>
          <a:xfrm>
            <a:off x="231289" y="2037976"/>
            <a:ext cx="11729421" cy="4722608"/>
          </a:xfrm>
        </p:spPr>
        <p:txBody>
          <a:bodyPr>
            <a:normAutofit fontScale="92500" lnSpcReduction="10000"/>
          </a:bodyPr>
          <a:lstStyle/>
          <a:p>
            <a:pPr marL="0" indent="0">
              <a:buNone/>
            </a:pPr>
            <a:r>
              <a:rPr lang="ja-JP" altLang="en-US" sz="2400" dirty="0">
                <a:solidFill>
                  <a:schemeClr val="tx2"/>
                </a:solidFill>
              </a:rPr>
              <a:t>〇</a:t>
            </a:r>
            <a:r>
              <a:rPr lang="ja-JP" altLang="en-US" sz="2400" dirty="0">
                <a:solidFill>
                  <a:schemeClr val="tx2"/>
                </a:solidFill>
                <a:latin typeface="HG丸ｺﾞｼｯｸM-PRO" panose="020F0600000000000000" pitchFamily="50" charset="-128"/>
                <a:ea typeface="HG丸ｺﾞｼｯｸM-PRO" panose="020F0600000000000000" pitchFamily="50" charset="-128"/>
              </a:rPr>
              <a:t>料金内容</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400" dirty="0">
                <a:solidFill>
                  <a:schemeClr val="tx2"/>
                </a:solidFill>
                <a:latin typeface="HG丸ｺﾞｼｯｸM-PRO" panose="020F0600000000000000" pitchFamily="50" charset="-128"/>
                <a:ea typeface="HG丸ｺﾞｼｯｸM-PRO" panose="020F0600000000000000" pitchFamily="50" charset="-128"/>
              </a:rPr>
              <a:t>シュノーケリング１</a:t>
            </a:r>
            <a:r>
              <a:rPr lang="ja-JP" altLang="ja-JP" sz="2400" dirty="0">
                <a:solidFill>
                  <a:schemeClr val="tx2"/>
                </a:solidFill>
                <a:latin typeface="HG丸ｺﾞｼｯｸM-PRO" panose="020F0600000000000000" pitchFamily="50" charset="-128"/>
                <a:ea typeface="HG丸ｺﾞｼｯｸM-PRO" panose="020F0600000000000000" pitchFamily="50" charset="-128"/>
              </a:rPr>
              <a:t>ボート乗船料・保険・ガイド</a:t>
            </a:r>
            <a:r>
              <a:rPr lang="ja-JP" altLang="en-US" sz="2400" dirty="0">
                <a:solidFill>
                  <a:schemeClr val="tx2"/>
                </a:solidFill>
                <a:latin typeface="HG丸ｺﾞｼｯｸM-PRO" panose="020F0600000000000000" pitchFamily="50" charset="-128"/>
                <a:ea typeface="HG丸ｺﾞｼｯｸM-PRO" panose="020F0600000000000000" pitchFamily="50" charset="-128"/>
              </a:rPr>
              <a:t>・防水加工・ネームプレート</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400" dirty="0">
                <a:solidFill>
                  <a:schemeClr val="tx2"/>
                </a:solidFill>
                <a:latin typeface="HG丸ｺﾞｼｯｸM-PRO" panose="020F0600000000000000" pitchFamily="50" charset="-128"/>
                <a:ea typeface="HG丸ｺﾞｼｯｸM-PRO" panose="020F0600000000000000" pitchFamily="50" charset="-128"/>
              </a:rPr>
              <a:t>・管理（</a:t>
            </a:r>
            <a:r>
              <a:rPr lang="en-US" altLang="ja-JP" sz="2400" dirty="0">
                <a:solidFill>
                  <a:schemeClr val="tx2"/>
                </a:solidFill>
                <a:latin typeface="HG丸ｺﾞｼｯｸM-PRO" panose="020F0600000000000000" pitchFamily="50" charset="-128"/>
                <a:ea typeface="HG丸ｺﾞｼｯｸM-PRO" panose="020F0600000000000000" pitchFamily="50" charset="-128"/>
              </a:rPr>
              <a:t>1</a:t>
            </a:r>
            <a:r>
              <a:rPr lang="ja-JP" altLang="en-US" sz="2400" dirty="0">
                <a:solidFill>
                  <a:schemeClr val="tx2"/>
                </a:solidFill>
                <a:latin typeface="HG丸ｺﾞｼｯｸM-PRO" panose="020F0600000000000000" pitchFamily="50" charset="-128"/>
                <a:ea typeface="HG丸ｺﾞｼｯｸM-PRO" panose="020F0600000000000000" pitchFamily="50" charset="-128"/>
              </a:rPr>
              <a:t>年）料</a:t>
            </a:r>
            <a:r>
              <a:rPr lang="ja-JP" altLang="ja-JP" sz="2400" dirty="0">
                <a:solidFill>
                  <a:schemeClr val="tx2"/>
                </a:solidFill>
                <a:latin typeface="HG丸ｺﾞｼｯｸM-PRO" panose="020F0600000000000000" pitchFamily="50" charset="-128"/>
                <a:ea typeface="HG丸ｺﾞｼｯｸM-PRO" panose="020F0600000000000000" pitchFamily="50" charset="-128"/>
              </a:rPr>
              <a:t>込</a:t>
            </a:r>
            <a:endParaRPr lang="ja-JP" altLang="ja-JP" sz="9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400" dirty="0">
                <a:solidFill>
                  <a:schemeClr val="tx2"/>
                </a:solidFill>
                <a:latin typeface="HG丸ｺﾞｼｯｸM-PRO" panose="020F0600000000000000" pitchFamily="50" charset="-128"/>
                <a:ea typeface="HG丸ｺﾞｼｯｸM-PRO" panose="020F0600000000000000" pitchFamily="50" charset="-128"/>
              </a:rPr>
              <a:t>○</a:t>
            </a:r>
            <a:r>
              <a:rPr lang="ja-JP" altLang="ja-JP" sz="2400" dirty="0">
                <a:solidFill>
                  <a:schemeClr val="tx2"/>
                </a:solidFill>
                <a:latin typeface="HG丸ｺﾞｼｯｸM-PRO" panose="020F0600000000000000" pitchFamily="50" charset="-128"/>
                <a:ea typeface="HG丸ｺﾞｼｯｸM-PRO" panose="020F0600000000000000" pitchFamily="50" charset="-128"/>
              </a:rPr>
              <a:t>スケジュール</a:t>
            </a:r>
          </a:p>
          <a:p>
            <a:r>
              <a:rPr lang="en-US" altLang="ja-JP" sz="2400" dirty="0">
                <a:solidFill>
                  <a:schemeClr val="tx2"/>
                </a:solidFill>
                <a:latin typeface="HG丸ｺﾞｼｯｸM-PRO" panose="020F0600000000000000" pitchFamily="50" charset="-128"/>
                <a:ea typeface="HG丸ｺﾞｼｯｸM-PRO" panose="020F0600000000000000" pitchFamily="50" charset="-128"/>
              </a:rPr>
              <a:t>7</a:t>
            </a:r>
            <a:r>
              <a:rPr lang="ja-JP" altLang="ja-JP" sz="2400" dirty="0">
                <a:solidFill>
                  <a:schemeClr val="tx2"/>
                </a:solidFill>
                <a:latin typeface="HG丸ｺﾞｼｯｸM-PRO" panose="020F0600000000000000" pitchFamily="50" charset="-128"/>
                <a:ea typeface="HG丸ｺﾞｼｯｸM-PRO" panose="020F0600000000000000" pitchFamily="50" charset="-128"/>
              </a:rPr>
              <a:t>時</a:t>
            </a:r>
            <a:r>
              <a:rPr lang="en-US" altLang="ja-JP" sz="2400" dirty="0">
                <a:solidFill>
                  <a:schemeClr val="tx2"/>
                </a:solidFill>
                <a:latin typeface="HG丸ｺﾞｼｯｸM-PRO" panose="020F0600000000000000" pitchFamily="50" charset="-128"/>
                <a:ea typeface="HG丸ｺﾞｼｯｸM-PRO" panose="020F0600000000000000" pitchFamily="50" charset="-128"/>
              </a:rPr>
              <a:t>20</a:t>
            </a:r>
            <a:r>
              <a:rPr lang="ja-JP" altLang="ja-JP" sz="2400" dirty="0">
                <a:solidFill>
                  <a:schemeClr val="tx2"/>
                </a:solidFill>
                <a:latin typeface="HG丸ｺﾞｼｯｸM-PRO" panose="020F0600000000000000" pitchFamily="50" charset="-128"/>
                <a:ea typeface="HG丸ｺﾞｼｯｸM-PRO" panose="020F0600000000000000" pitchFamily="50" charset="-128"/>
              </a:rPr>
              <a:t>分集合　</a:t>
            </a:r>
            <a:r>
              <a:rPr lang="ja-JP" altLang="en-US" sz="2400" dirty="0">
                <a:solidFill>
                  <a:schemeClr val="tx2"/>
                </a:solidFill>
                <a:latin typeface="HG丸ｺﾞｼｯｸM-PRO" panose="020F0600000000000000" pitchFamily="50" charset="-128"/>
                <a:ea typeface="HG丸ｺﾞｼｯｸM-PRO" panose="020F0600000000000000" pitchFamily="50" charset="-128"/>
              </a:rPr>
              <a:t>受付・</a:t>
            </a:r>
            <a:r>
              <a:rPr lang="ja-JP" altLang="ja-JP" sz="2400" dirty="0">
                <a:solidFill>
                  <a:schemeClr val="tx2"/>
                </a:solidFill>
                <a:latin typeface="HG丸ｺﾞｼｯｸM-PRO" panose="020F0600000000000000" pitchFamily="50" charset="-128"/>
                <a:ea typeface="HG丸ｺﾞｼｯｸM-PRO" panose="020F0600000000000000" pitchFamily="50" charset="-128"/>
              </a:rPr>
              <a:t>着替え</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r>
              <a:rPr lang="en-US" altLang="ja-JP" sz="2400" dirty="0">
                <a:solidFill>
                  <a:schemeClr val="tx2"/>
                </a:solidFill>
                <a:latin typeface="HG丸ｺﾞｼｯｸM-PRO" panose="020F0600000000000000" pitchFamily="50" charset="-128"/>
                <a:ea typeface="HG丸ｺﾞｼｯｸM-PRO" panose="020F0600000000000000" pitchFamily="50" charset="-128"/>
              </a:rPr>
              <a:t>7</a:t>
            </a:r>
            <a:r>
              <a:rPr lang="ja-JP" altLang="en-US" sz="2400" dirty="0">
                <a:solidFill>
                  <a:schemeClr val="tx2"/>
                </a:solidFill>
                <a:latin typeface="HG丸ｺﾞｼｯｸM-PRO" panose="020F0600000000000000" pitchFamily="50" charset="-128"/>
                <a:ea typeface="HG丸ｺﾞｼｯｸM-PRO" panose="020F0600000000000000" pitchFamily="50" charset="-128"/>
              </a:rPr>
              <a:t>時</a:t>
            </a:r>
            <a:r>
              <a:rPr lang="en-US" altLang="ja-JP" sz="2400" dirty="0">
                <a:solidFill>
                  <a:schemeClr val="tx2"/>
                </a:solidFill>
                <a:latin typeface="HG丸ｺﾞｼｯｸM-PRO" panose="020F0600000000000000" pitchFamily="50" charset="-128"/>
                <a:ea typeface="HG丸ｺﾞｼｯｸM-PRO" panose="020F0600000000000000" pitchFamily="50" charset="-128"/>
              </a:rPr>
              <a:t>30</a:t>
            </a:r>
            <a:r>
              <a:rPr lang="ja-JP" altLang="en-US" sz="2400" dirty="0">
                <a:solidFill>
                  <a:schemeClr val="tx2"/>
                </a:solidFill>
                <a:latin typeface="HG丸ｺﾞｼｯｸM-PRO" panose="020F0600000000000000" pitchFamily="50" charset="-128"/>
                <a:ea typeface="HG丸ｺﾞｼｯｸM-PRO" panose="020F0600000000000000" pitchFamily="50" charset="-128"/>
              </a:rPr>
              <a:t>分　　　スキルの確認・シュノーケリング講習（プール）</a:t>
            </a:r>
            <a:endParaRPr lang="ja-JP" altLang="ja-JP" sz="2400" dirty="0">
              <a:solidFill>
                <a:schemeClr val="tx2"/>
              </a:solidFill>
              <a:latin typeface="HG丸ｺﾞｼｯｸM-PRO" panose="020F0600000000000000" pitchFamily="50" charset="-128"/>
              <a:ea typeface="HG丸ｺﾞｼｯｸM-PRO" panose="020F0600000000000000" pitchFamily="50" charset="-128"/>
            </a:endParaRPr>
          </a:p>
          <a:p>
            <a:r>
              <a:rPr lang="en-US" altLang="ja-JP" sz="2400" dirty="0">
                <a:solidFill>
                  <a:schemeClr val="tx2"/>
                </a:solidFill>
                <a:latin typeface="HG丸ｺﾞｼｯｸM-PRO" panose="020F0600000000000000" pitchFamily="50" charset="-128"/>
                <a:ea typeface="HG丸ｺﾞｼｯｸM-PRO" panose="020F0600000000000000" pitchFamily="50" charset="-128"/>
              </a:rPr>
              <a:t>8</a:t>
            </a:r>
            <a:r>
              <a:rPr lang="ja-JP" altLang="ja-JP" sz="2400" dirty="0">
                <a:solidFill>
                  <a:schemeClr val="tx2"/>
                </a:solidFill>
                <a:latin typeface="HG丸ｺﾞｼｯｸM-PRO" panose="020F0600000000000000" pitchFamily="50" charset="-128"/>
                <a:ea typeface="HG丸ｺﾞｼｯｸM-PRO" panose="020F0600000000000000" pitchFamily="50" charset="-128"/>
              </a:rPr>
              <a:t>時</a:t>
            </a:r>
            <a:r>
              <a:rPr lang="en-US" altLang="ja-JP" sz="2400" dirty="0">
                <a:solidFill>
                  <a:schemeClr val="tx2"/>
                </a:solidFill>
                <a:latin typeface="HG丸ｺﾞｼｯｸM-PRO" panose="020F0600000000000000" pitchFamily="50" charset="-128"/>
                <a:ea typeface="HG丸ｺﾞｼｯｸM-PRO" panose="020F0600000000000000" pitchFamily="50" charset="-128"/>
              </a:rPr>
              <a:t>30</a:t>
            </a:r>
            <a:r>
              <a:rPr lang="ja-JP" altLang="ja-JP" sz="2400" dirty="0">
                <a:solidFill>
                  <a:schemeClr val="tx2"/>
                </a:solidFill>
                <a:latin typeface="HG丸ｺﾞｼｯｸM-PRO" panose="020F0600000000000000" pitchFamily="50" charset="-128"/>
                <a:ea typeface="HG丸ｺﾞｼｯｸM-PRO" panose="020F0600000000000000" pitchFamily="50" charset="-128"/>
              </a:rPr>
              <a:t>分出港　</a:t>
            </a:r>
            <a:r>
              <a:rPr lang="ja-JP" altLang="en-US" sz="2400" dirty="0">
                <a:solidFill>
                  <a:schemeClr val="tx2"/>
                </a:solidFill>
                <a:latin typeface="HG丸ｺﾞｼｯｸM-PRO" panose="020F0600000000000000" pitchFamily="50" charset="-128"/>
                <a:ea typeface="HG丸ｺﾞｼｯｸM-PRO" panose="020F0600000000000000" pitchFamily="50" charset="-128"/>
              </a:rPr>
              <a:t>シュノーケリング　　　</a:t>
            </a:r>
            <a:r>
              <a:rPr lang="ja-JP" altLang="ja-JP" sz="2400" dirty="0">
                <a:solidFill>
                  <a:schemeClr val="tx2"/>
                </a:solidFill>
                <a:latin typeface="HG丸ｺﾞｼｯｸM-PRO" panose="020F0600000000000000" pitchFamily="50" charset="-128"/>
                <a:ea typeface="HG丸ｺﾞｼｯｸM-PRO" panose="020F0600000000000000" pitchFamily="50" charset="-128"/>
              </a:rPr>
              <a:t>ポイント</a:t>
            </a:r>
            <a:r>
              <a:rPr lang="ja-JP" altLang="en-US" sz="2400" dirty="0">
                <a:solidFill>
                  <a:schemeClr val="tx2"/>
                </a:solidFill>
                <a:latin typeface="HG丸ｺﾞｼｯｸM-PRO" panose="020F0600000000000000" pitchFamily="50" charset="-128"/>
                <a:ea typeface="HG丸ｺﾞｼｯｸM-PRO" panose="020F0600000000000000" pitchFamily="50" charset="-128"/>
              </a:rPr>
              <a:t>：まりりんポイント</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r>
              <a:rPr lang="en-US" altLang="ja-JP" sz="2400" dirty="0">
                <a:solidFill>
                  <a:schemeClr val="tx2"/>
                </a:solidFill>
                <a:latin typeface="HG丸ｺﾞｼｯｸM-PRO" panose="020F0600000000000000" pitchFamily="50" charset="-128"/>
                <a:ea typeface="HG丸ｺﾞｼｯｸM-PRO" panose="020F0600000000000000" pitchFamily="50" charset="-128"/>
              </a:rPr>
              <a:t>9</a:t>
            </a:r>
            <a:r>
              <a:rPr lang="ja-JP" altLang="ja-JP" sz="2400" dirty="0">
                <a:solidFill>
                  <a:schemeClr val="tx2"/>
                </a:solidFill>
                <a:latin typeface="HG丸ｺﾞｼｯｸM-PRO" panose="020F0600000000000000" pitchFamily="50" charset="-128"/>
                <a:ea typeface="HG丸ｺﾞｼｯｸM-PRO" panose="020F0600000000000000" pitchFamily="50" charset="-128"/>
              </a:rPr>
              <a:t>時</a:t>
            </a:r>
            <a:r>
              <a:rPr lang="en-US" altLang="ja-JP" sz="2400" dirty="0">
                <a:solidFill>
                  <a:schemeClr val="tx2"/>
                </a:solidFill>
                <a:latin typeface="HG丸ｺﾞｼｯｸM-PRO" panose="020F0600000000000000" pitchFamily="50" charset="-128"/>
                <a:ea typeface="HG丸ｺﾞｼｯｸM-PRO" panose="020F0600000000000000" pitchFamily="50" charset="-128"/>
              </a:rPr>
              <a:t>30</a:t>
            </a:r>
            <a:r>
              <a:rPr lang="ja-JP" altLang="ja-JP" sz="2400" dirty="0">
                <a:solidFill>
                  <a:schemeClr val="tx2"/>
                </a:solidFill>
                <a:latin typeface="HG丸ｺﾞｼｯｸM-PRO" panose="020F0600000000000000" pitchFamily="50" charset="-128"/>
                <a:ea typeface="HG丸ｺﾞｼｯｸM-PRO" panose="020F0600000000000000" pitchFamily="50" charset="-128"/>
              </a:rPr>
              <a:t>分帰港　　</a:t>
            </a:r>
            <a:r>
              <a:rPr lang="ja-JP" altLang="en-US" sz="2400" dirty="0">
                <a:solidFill>
                  <a:schemeClr val="tx2"/>
                </a:solidFill>
                <a:latin typeface="HG丸ｺﾞｼｯｸM-PRO" panose="020F0600000000000000" pitchFamily="50" charset="-128"/>
                <a:ea typeface="HG丸ｺﾞｼｯｸM-PRO" panose="020F0600000000000000" pitchFamily="50" charset="-128"/>
              </a:rPr>
              <a:t>（シャワー・お着換え）</a:t>
            </a:r>
            <a:r>
              <a:rPr lang="ja-JP" altLang="ja-JP" sz="2400" dirty="0">
                <a:solidFill>
                  <a:schemeClr val="tx2"/>
                </a:solidFill>
                <a:latin typeface="HG丸ｺﾞｼｯｸM-PRO" panose="020F0600000000000000" pitchFamily="50" charset="-128"/>
                <a:ea typeface="HG丸ｺﾞｼｯｸM-PRO" panose="020F0600000000000000" pitchFamily="50" charset="-128"/>
              </a:rPr>
              <a:t>・</a:t>
            </a:r>
            <a:r>
              <a:rPr lang="ja-JP" altLang="en-US" sz="2400" dirty="0">
                <a:solidFill>
                  <a:schemeClr val="tx2"/>
                </a:solidFill>
                <a:latin typeface="HG丸ｺﾞｼｯｸM-PRO" panose="020F0600000000000000" pitchFamily="50" charset="-128"/>
                <a:ea typeface="HG丸ｺﾞｼｯｸM-PRO" panose="020F0600000000000000" pitchFamily="50" charset="-128"/>
              </a:rPr>
              <a:t>ご</a:t>
            </a:r>
            <a:r>
              <a:rPr lang="ja-JP" altLang="ja-JP" sz="2400" dirty="0">
                <a:solidFill>
                  <a:schemeClr val="tx2"/>
                </a:solidFill>
                <a:latin typeface="HG丸ｺﾞｼｯｸM-PRO" panose="020F0600000000000000" pitchFamily="50" charset="-128"/>
                <a:ea typeface="HG丸ｺﾞｼｯｸM-PRO" panose="020F0600000000000000" pitchFamily="50" charset="-128"/>
              </a:rPr>
              <a:t>精算</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endParaRPr lang="en-US" altLang="ja-JP" sz="9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400" dirty="0">
                <a:solidFill>
                  <a:schemeClr val="tx2"/>
                </a:solidFill>
                <a:latin typeface="HG丸ｺﾞｼｯｸM-PRO" panose="020F0600000000000000" pitchFamily="50" charset="-128"/>
                <a:ea typeface="HG丸ｺﾞｼｯｸM-PRO" panose="020F0600000000000000" pitchFamily="50" charset="-128"/>
              </a:rPr>
              <a:t>※</a:t>
            </a:r>
            <a:r>
              <a:rPr lang="ja-JP" altLang="en-US" sz="2400" dirty="0">
                <a:solidFill>
                  <a:schemeClr val="tx2"/>
                </a:solidFill>
                <a:latin typeface="HG丸ｺﾞｼｯｸM-PRO" panose="020F0600000000000000" pitchFamily="50" charset="-128"/>
                <a:ea typeface="HG丸ｺﾞｼｯｸM-PRO" panose="020F0600000000000000" pitchFamily="50" charset="-128"/>
              </a:rPr>
              <a:t>貯蔵作業については後日弊社にて行います。</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400" dirty="0">
                <a:solidFill>
                  <a:schemeClr val="tx2"/>
                </a:solidFill>
                <a:latin typeface="HG丸ｺﾞｼｯｸM-PRO" panose="020F0600000000000000" pitchFamily="50" charset="-128"/>
                <a:ea typeface="HG丸ｺﾞｼｯｸM-PRO" panose="020F0600000000000000" pitchFamily="50" charset="-128"/>
              </a:rPr>
              <a:t>※</a:t>
            </a:r>
            <a:r>
              <a:rPr lang="ja-JP" altLang="en-US" sz="2400" dirty="0">
                <a:solidFill>
                  <a:schemeClr val="tx2"/>
                </a:solidFill>
                <a:latin typeface="HG丸ｺﾞｼｯｸM-PRO" panose="020F0600000000000000" pitchFamily="50" charset="-128"/>
                <a:ea typeface="HG丸ｺﾞｼｯｸM-PRO" panose="020F0600000000000000" pitchFamily="50" charset="-128"/>
              </a:rPr>
              <a:t>貯蔵酒類、器材レンタル費用に関しましては「貯蔵酒類、その他料金について」をご覧ください。</a:t>
            </a:r>
          </a:p>
          <a:p>
            <a:pPr marL="0" indent="0">
              <a:buNone/>
            </a:pPr>
            <a:endParaRPr lang="en-US" altLang="ja-JP" dirty="0">
              <a:solidFill>
                <a:schemeClr val="tx1"/>
              </a:solidFill>
              <a:latin typeface="HG丸ｺﾞｼｯｸM-PRO" panose="020F0600000000000000" pitchFamily="50" charset="-128"/>
              <a:ea typeface="HG丸ｺﾞｼｯｸM-PRO" panose="020F0600000000000000" pitchFamily="50" charset="-128"/>
            </a:endParaRPr>
          </a:p>
          <a:p>
            <a:endParaRPr kumimoji="1" lang="ja-JP" altLang="en-US" dirty="0"/>
          </a:p>
        </p:txBody>
      </p:sp>
      <p:sp>
        <p:nvSpPr>
          <p:cNvPr id="6" name="吹き出し: 角を丸めた四角形 5">
            <a:extLst>
              <a:ext uri="{FF2B5EF4-FFF2-40B4-BE49-F238E27FC236}">
                <a16:creationId xmlns:a16="http://schemas.microsoft.com/office/drawing/2014/main" id="{E23B3998-2E3F-1455-A373-04A236DE65C8}"/>
              </a:ext>
            </a:extLst>
          </p:cNvPr>
          <p:cNvSpPr/>
          <p:nvPr/>
        </p:nvSpPr>
        <p:spPr>
          <a:xfrm>
            <a:off x="86060" y="107576"/>
            <a:ext cx="4281546" cy="1516828"/>
          </a:xfrm>
          <a:prstGeom prst="wedgeRoundRectCallout">
            <a:avLst>
              <a:gd name="adj1" fmla="val 70545"/>
              <a:gd name="adj2" fmla="val 17288"/>
              <a:gd name="adj3" fmla="val 16667"/>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latin typeface="HG丸ｺﾞｼｯｸM-PRO" panose="020F0600000000000000" pitchFamily="50" charset="-128"/>
                <a:ea typeface="HG丸ｺﾞｼｯｸM-PRO" panose="020F0600000000000000" pitchFamily="50" charset="-128"/>
              </a:rPr>
              <a:t>貯蔵はガイドにお任せ！シュノーケリングで楽しみたいアナタへ！</a:t>
            </a:r>
          </a:p>
        </p:txBody>
      </p:sp>
      <p:sp>
        <p:nvSpPr>
          <p:cNvPr id="3" name="スライド番号プレースホルダー 2">
            <a:extLst>
              <a:ext uri="{FF2B5EF4-FFF2-40B4-BE49-F238E27FC236}">
                <a16:creationId xmlns:a16="http://schemas.microsoft.com/office/drawing/2014/main" id="{382C6267-375A-4121-222C-270F2A418C92}"/>
              </a:ext>
            </a:extLst>
          </p:cNvPr>
          <p:cNvSpPr>
            <a:spLocks noGrp="1"/>
          </p:cNvSpPr>
          <p:nvPr>
            <p:ph type="sldNum" sz="quarter" idx="12"/>
          </p:nvPr>
        </p:nvSpPr>
        <p:spPr/>
        <p:txBody>
          <a:bodyPr/>
          <a:lstStyle/>
          <a:p>
            <a:fld id="{3B3A5463-9C9B-42B9-9F93-5E603B58E38B}" type="slidenum">
              <a:rPr kumimoji="1" lang="ja-JP" altLang="en-US" smtClean="0"/>
              <a:t>7</a:t>
            </a:fld>
            <a:endParaRPr kumimoji="1" lang="ja-JP" altLang="en-US"/>
          </a:p>
        </p:txBody>
      </p:sp>
    </p:spTree>
    <p:extLst>
      <p:ext uri="{BB962C8B-B14F-4D97-AF65-F5344CB8AC3E}">
        <p14:creationId xmlns:p14="http://schemas.microsoft.com/office/powerpoint/2010/main" val="2010489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778D2-0803-7CFA-B103-8BCE93311C16}"/>
            </a:ext>
          </a:extLst>
        </p:cNvPr>
        <p:cNvGrpSpPr/>
        <p:nvPr/>
      </p:nvGrpSpPr>
      <p:grpSpPr>
        <a:xfrm>
          <a:off x="0" y="0"/>
          <a:ext cx="0" cy="0"/>
          <a:chOff x="0" y="0"/>
          <a:chExt cx="0" cy="0"/>
        </a:xfrm>
      </p:grpSpPr>
      <p:sp>
        <p:nvSpPr>
          <p:cNvPr id="4" name="タイトル 1">
            <a:extLst>
              <a:ext uri="{FF2B5EF4-FFF2-40B4-BE49-F238E27FC236}">
                <a16:creationId xmlns:a16="http://schemas.microsoft.com/office/drawing/2014/main" id="{63F08B5F-A7BA-4B3B-3504-ED287E6709A3}"/>
              </a:ext>
            </a:extLst>
          </p:cNvPr>
          <p:cNvSpPr txBox="1">
            <a:spLocks/>
          </p:cNvSpPr>
          <p:nvPr/>
        </p:nvSpPr>
        <p:spPr>
          <a:xfrm>
            <a:off x="5238975" y="107575"/>
            <a:ext cx="6721736" cy="2183803"/>
          </a:xfrm>
          <a:prstGeom prst="rect">
            <a:avLst/>
          </a:prstGeom>
          <a:effectLst/>
        </p:spPr>
        <p:txBody>
          <a:bodyPr vert="horz" lIns="91440" tIns="45720" rIns="91440" bIns="45720" rtlCol="0" anchor="ctr">
            <a:noAutofit/>
          </a:bodyPr>
          <a:lstStyle>
            <a:lvl1pPr algn="l" defTabSz="457200" rtl="0" eaLnBrk="1" latinLnBrk="0" hangingPunct="1">
              <a:spcBef>
                <a:spcPct val="0"/>
              </a:spcBef>
              <a:buNone/>
              <a:defRPr kumimoji="1" sz="3600" kern="1200" cap="all">
                <a:ln w="3175" cmpd="sng">
                  <a:noFill/>
                </a:ln>
                <a:solidFill>
                  <a:schemeClr val="tx1"/>
                </a:solidFill>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nSpc>
                <a:spcPct val="150000"/>
              </a:lnSpc>
            </a:pPr>
            <a:r>
              <a:rPr lang="ja-JP" altLang="en-US" sz="3200" dirty="0">
                <a:solidFill>
                  <a:schemeClr val="tx2"/>
                </a:solidFill>
                <a:latin typeface="+mj-ea"/>
              </a:rPr>
              <a:t>⑤海底熟成委託＋シュノーケリング</a:t>
            </a:r>
            <a:br>
              <a:rPr lang="en-US" altLang="ja-JP" sz="3200" dirty="0">
                <a:solidFill>
                  <a:schemeClr val="tx2"/>
                </a:solidFill>
                <a:latin typeface="+mj-ea"/>
              </a:rPr>
            </a:br>
            <a:r>
              <a:rPr lang="ja-JP" altLang="en-US" sz="3200" dirty="0">
                <a:solidFill>
                  <a:schemeClr val="tx2"/>
                </a:solidFill>
                <a:latin typeface="+mj-ea"/>
              </a:rPr>
              <a:t>１０，７８０（税込み）</a:t>
            </a:r>
            <a:endParaRPr lang="en-US" altLang="ja-JP" sz="3200" dirty="0">
              <a:solidFill>
                <a:schemeClr val="tx2"/>
              </a:solidFill>
              <a:latin typeface="+mj-ea"/>
            </a:endParaRPr>
          </a:p>
          <a:p>
            <a:r>
              <a:rPr lang="en-US" altLang="ja-JP" sz="2400" dirty="0">
                <a:solidFill>
                  <a:schemeClr val="tx2"/>
                </a:solidFill>
                <a:latin typeface="+mj-ea"/>
              </a:rPr>
              <a:t>※</a:t>
            </a:r>
            <a:r>
              <a:rPr lang="ja-JP" altLang="en-US" sz="2400" dirty="0">
                <a:solidFill>
                  <a:schemeClr val="tx2"/>
                </a:solidFill>
                <a:latin typeface="+mj-ea"/>
              </a:rPr>
              <a:t>引き上げ日は指定できません。</a:t>
            </a:r>
            <a:endParaRPr lang="en-US" altLang="ja-JP" sz="2400" dirty="0">
              <a:solidFill>
                <a:schemeClr val="tx2"/>
              </a:solidFill>
              <a:latin typeface="+mj-ea"/>
            </a:endParaRPr>
          </a:p>
          <a:p>
            <a:r>
              <a:rPr lang="en-US" altLang="ja-JP" sz="2400" dirty="0">
                <a:solidFill>
                  <a:schemeClr val="tx2"/>
                </a:solidFill>
                <a:latin typeface="+mj-ea"/>
              </a:rPr>
              <a:t>※</a:t>
            </a:r>
            <a:r>
              <a:rPr lang="ja-JP" altLang="en-US" sz="2400" dirty="0">
                <a:solidFill>
                  <a:schemeClr val="tx2"/>
                </a:solidFill>
                <a:latin typeface="+mj-ea"/>
              </a:rPr>
              <a:t>実施日にお渡しいたします。</a:t>
            </a:r>
          </a:p>
        </p:txBody>
      </p:sp>
      <p:sp>
        <p:nvSpPr>
          <p:cNvPr id="5" name="コンテンツ プレースホルダー 2">
            <a:extLst>
              <a:ext uri="{FF2B5EF4-FFF2-40B4-BE49-F238E27FC236}">
                <a16:creationId xmlns:a16="http://schemas.microsoft.com/office/drawing/2014/main" id="{FCF2893C-6DAB-C9C2-FC5F-2A0B143DA030}"/>
              </a:ext>
            </a:extLst>
          </p:cNvPr>
          <p:cNvSpPr>
            <a:spLocks noGrp="1"/>
          </p:cNvSpPr>
          <p:nvPr>
            <p:ph idx="1"/>
          </p:nvPr>
        </p:nvSpPr>
        <p:spPr>
          <a:xfrm>
            <a:off x="231289" y="2037976"/>
            <a:ext cx="11729421" cy="4722608"/>
          </a:xfrm>
        </p:spPr>
        <p:txBody>
          <a:bodyPr>
            <a:normAutofit/>
          </a:bodyPr>
          <a:lstStyle/>
          <a:p>
            <a:pPr marL="0" indent="0">
              <a:buNone/>
            </a:pPr>
            <a:r>
              <a:rPr lang="ja-JP" altLang="en-US" sz="2400" dirty="0">
                <a:solidFill>
                  <a:schemeClr val="tx2"/>
                </a:solidFill>
              </a:rPr>
              <a:t>〇</a:t>
            </a:r>
            <a:r>
              <a:rPr lang="ja-JP" altLang="en-US" sz="2400" dirty="0">
                <a:solidFill>
                  <a:schemeClr val="tx2"/>
                </a:solidFill>
                <a:latin typeface="HG丸ｺﾞｼｯｸM-PRO" panose="020F0600000000000000" pitchFamily="50" charset="-128"/>
                <a:ea typeface="HG丸ｺﾞｼｯｸM-PRO" panose="020F0600000000000000" pitchFamily="50" charset="-128"/>
              </a:rPr>
              <a:t>料金内容</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400" dirty="0">
                <a:solidFill>
                  <a:schemeClr val="tx2"/>
                </a:solidFill>
                <a:latin typeface="HG丸ｺﾞｼｯｸM-PRO" panose="020F0600000000000000" pitchFamily="50" charset="-128"/>
                <a:ea typeface="HG丸ｺﾞｼｯｸM-PRO" panose="020F0600000000000000" pitchFamily="50" charset="-128"/>
              </a:rPr>
              <a:t>シュノーケリング１</a:t>
            </a:r>
            <a:r>
              <a:rPr lang="ja-JP" altLang="ja-JP" sz="2400" dirty="0">
                <a:solidFill>
                  <a:schemeClr val="tx2"/>
                </a:solidFill>
                <a:latin typeface="HG丸ｺﾞｼｯｸM-PRO" panose="020F0600000000000000" pitchFamily="50" charset="-128"/>
                <a:ea typeface="HG丸ｺﾞｼｯｸM-PRO" panose="020F0600000000000000" pitchFamily="50" charset="-128"/>
              </a:rPr>
              <a:t>ボート乗船料・保険・ガイド</a:t>
            </a:r>
            <a:r>
              <a:rPr lang="ja-JP" altLang="en-US" sz="2400" dirty="0">
                <a:solidFill>
                  <a:schemeClr val="tx2"/>
                </a:solidFill>
                <a:latin typeface="HG丸ｺﾞｼｯｸM-PRO" panose="020F0600000000000000" pitchFamily="50" charset="-128"/>
                <a:ea typeface="HG丸ｺﾞｼｯｸM-PRO" panose="020F0600000000000000" pitchFamily="50" charset="-128"/>
              </a:rPr>
              <a:t>・洗浄・管理（</a:t>
            </a:r>
            <a:r>
              <a:rPr lang="en-US" altLang="ja-JP" sz="2400" dirty="0">
                <a:solidFill>
                  <a:schemeClr val="tx2"/>
                </a:solidFill>
                <a:latin typeface="HG丸ｺﾞｼｯｸM-PRO" panose="020F0600000000000000" pitchFamily="50" charset="-128"/>
                <a:ea typeface="HG丸ｺﾞｼｯｸM-PRO" panose="020F0600000000000000" pitchFamily="50" charset="-128"/>
              </a:rPr>
              <a:t>1</a:t>
            </a:r>
            <a:r>
              <a:rPr lang="ja-JP" altLang="en-US" sz="2400" dirty="0">
                <a:solidFill>
                  <a:schemeClr val="tx2"/>
                </a:solidFill>
                <a:latin typeface="HG丸ｺﾞｼｯｸM-PRO" panose="020F0600000000000000" pitchFamily="50" charset="-128"/>
                <a:ea typeface="HG丸ｺﾞｼｯｸM-PRO" panose="020F0600000000000000" pitchFamily="50" charset="-128"/>
              </a:rPr>
              <a:t>年）料</a:t>
            </a:r>
            <a:r>
              <a:rPr lang="ja-JP" altLang="ja-JP" sz="2400" dirty="0">
                <a:solidFill>
                  <a:schemeClr val="tx2"/>
                </a:solidFill>
                <a:latin typeface="HG丸ｺﾞｼｯｸM-PRO" panose="020F0600000000000000" pitchFamily="50" charset="-128"/>
                <a:ea typeface="HG丸ｺﾞｼｯｸM-PRO" panose="020F0600000000000000" pitchFamily="50" charset="-128"/>
              </a:rPr>
              <a:t>込</a:t>
            </a:r>
            <a:endParaRPr lang="ja-JP" altLang="ja-JP" sz="9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400" dirty="0">
                <a:solidFill>
                  <a:schemeClr val="tx2"/>
                </a:solidFill>
                <a:latin typeface="HG丸ｺﾞｼｯｸM-PRO" panose="020F0600000000000000" pitchFamily="50" charset="-128"/>
                <a:ea typeface="HG丸ｺﾞｼｯｸM-PRO" panose="020F0600000000000000" pitchFamily="50" charset="-128"/>
              </a:rPr>
              <a:t>○</a:t>
            </a:r>
            <a:r>
              <a:rPr lang="ja-JP" altLang="ja-JP" sz="2400" dirty="0">
                <a:solidFill>
                  <a:schemeClr val="tx2"/>
                </a:solidFill>
                <a:latin typeface="HG丸ｺﾞｼｯｸM-PRO" panose="020F0600000000000000" pitchFamily="50" charset="-128"/>
                <a:ea typeface="HG丸ｺﾞｼｯｸM-PRO" panose="020F0600000000000000" pitchFamily="50" charset="-128"/>
              </a:rPr>
              <a:t>スケジュール</a:t>
            </a:r>
          </a:p>
          <a:p>
            <a:r>
              <a:rPr lang="en-US" altLang="ja-JP" sz="2400" dirty="0">
                <a:solidFill>
                  <a:schemeClr val="tx2"/>
                </a:solidFill>
                <a:latin typeface="HG丸ｺﾞｼｯｸM-PRO" panose="020F0600000000000000" pitchFamily="50" charset="-128"/>
                <a:ea typeface="HG丸ｺﾞｼｯｸM-PRO" panose="020F0600000000000000" pitchFamily="50" charset="-128"/>
              </a:rPr>
              <a:t>7</a:t>
            </a:r>
            <a:r>
              <a:rPr lang="ja-JP" altLang="ja-JP" sz="2400" dirty="0">
                <a:solidFill>
                  <a:schemeClr val="tx2"/>
                </a:solidFill>
                <a:latin typeface="HG丸ｺﾞｼｯｸM-PRO" panose="020F0600000000000000" pitchFamily="50" charset="-128"/>
                <a:ea typeface="HG丸ｺﾞｼｯｸM-PRO" panose="020F0600000000000000" pitchFamily="50" charset="-128"/>
              </a:rPr>
              <a:t>時</a:t>
            </a:r>
            <a:r>
              <a:rPr lang="en-US" altLang="ja-JP" sz="2400" dirty="0">
                <a:solidFill>
                  <a:schemeClr val="tx2"/>
                </a:solidFill>
                <a:latin typeface="HG丸ｺﾞｼｯｸM-PRO" panose="020F0600000000000000" pitchFamily="50" charset="-128"/>
                <a:ea typeface="HG丸ｺﾞｼｯｸM-PRO" panose="020F0600000000000000" pitchFamily="50" charset="-128"/>
              </a:rPr>
              <a:t>20</a:t>
            </a:r>
            <a:r>
              <a:rPr lang="ja-JP" altLang="ja-JP" sz="2400" dirty="0">
                <a:solidFill>
                  <a:schemeClr val="tx2"/>
                </a:solidFill>
                <a:latin typeface="HG丸ｺﾞｼｯｸM-PRO" panose="020F0600000000000000" pitchFamily="50" charset="-128"/>
                <a:ea typeface="HG丸ｺﾞｼｯｸM-PRO" panose="020F0600000000000000" pitchFamily="50" charset="-128"/>
              </a:rPr>
              <a:t>分集合　</a:t>
            </a:r>
            <a:r>
              <a:rPr lang="ja-JP" altLang="en-US" sz="2400" dirty="0">
                <a:solidFill>
                  <a:schemeClr val="tx2"/>
                </a:solidFill>
                <a:latin typeface="HG丸ｺﾞｼｯｸM-PRO" panose="020F0600000000000000" pitchFamily="50" charset="-128"/>
                <a:ea typeface="HG丸ｺﾞｼｯｸM-PRO" panose="020F0600000000000000" pitchFamily="50" charset="-128"/>
              </a:rPr>
              <a:t>受付・</a:t>
            </a:r>
            <a:r>
              <a:rPr lang="ja-JP" altLang="ja-JP" sz="2400" dirty="0">
                <a:solidFill>
                  <a:schemeClr val="tx2"/>
                </a:solidFill>
                <a:latin typeface="HG丸ｺﾞｼｯｸM-PRO" panose="020F0600000000000000" pitchFamily="50" charset="-128"/>
                <a:ea typeface="HG丸ｺﾞｼｯｸM-PRO" panose="020F0600000000000000" pitchFamily="50" charset="-128"/>
              </a:rPr>
              <a:t>着替え</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r>
              <a:rPr lang="en-US" altLang="ja-JP" sz="2400" dirty="0">
                <a:solidFill>
                  <a:schemeClr val="tx2"/>
                </a:solidFill>
                <a:latin typeface="HG丸ｺﾞｼｯｸM-PRO" panose="020F0600000000000000" pitchFamily="50" charset="-128"/>
                <a:ea typeface="HG丸ｺﾞｼｯｸM-PRO" panose="020F0600000000000000" pitchFamily="50" charset="-128"/>
              </a:rPr>
              <a:t>7</a:t>
            </a:r>
            <a:r>
              <a:rPr lang="ja-JP" altLang="en-US" sz="2400" dirty="0">
                <a:solidFill>
                  <a:schemeClr val="tx2"/>
                </a:solidFill>
                <a:latin typeface="HG丸ｺﾞｼｯｸM-PRO" panose="020F0600000000000000" pitchFamily="50" charset="-128"/>
                <a:ea typeface="HG丸ｺﾞｼｯｸM-PRO" panose="020F0600000000000000" pitchFamily="50" charset="-128"/>
              </a:rPr>
              <a:t>時</a:t>
            </a:r>
            <a:r>
              <a:rPr lang="en-US" altLang="ja-JP" sz="2400" dirty="0">
                <a:solidFill>
                  <a:schemeClr val="tx2"/>
                </a:solidFill>
                <a:latin typeface="HG丸ｺﾞｼｯｸM-PRO" panose="020F0600000000000000" pitchFamily="50" charset="-128"/>
                <a:ea typeface="HG丸ｺﾞｼｯｸM-PRO" panose="020F0600000000000000" pitchFamily="50" charset="-128"/>
              </a:rPr>
              <a:t>30</a:t>
            </a:r>
            <a:r>
              <a:rPr lang="ja-JP" altLang="en-US" sz="2400" dirty="0">
                <a:solidFill>
                  <a:schemeClr val="tx2"/>
                </a:solidFill>
                <a:latin typeface="HG丸ｺﾞｼｯｸM-PRO" panose="020F0600000000000000" pitchFamily="50" charset="-128"/>
                <a:ea typeface="HG丸ｺﾞｼｯｸM-PRO" panose="020F0600000000000000" pitchFamily="50" charset="-128"/>
              </a:rPr>
              <a:t>分　　　スキルの確認・シュノーケリング講習（プール）</a:t>
            </a:r>
            <a:endParaRPr lang="ja-JP" altLang="ja-JP" sz="2400" dirty="0">
              <a:solidFill>
                <a:schemeClr val="tx2"/>
              </a:solidFill>
              <a:latin typeface="HG丸ｺﾞｼｯｸM-PRO" panose="020F0600000000000000" pitchFamily="50" charset="-128"/>
              <a:ea typeface="HG丸ｺﾞｼｯｸM-PRO" panose="020F0600000000000000" pitchFamily="50" charset="-128"/>
            </a:endParaRPr>
          </a:p>
          <a:p>
            <a:r>
              <a:rPr lang="en-US" altLang="ja-JP" sz="2400" dirty="0">
                <a:solidFill>
                  <a:schemeClr val="tx2"/>
                </a:solidFill>
                <a:latin typeface="HG丸ｺﾞｼｯｸM-PRO" panose="020F0600000000000000" pitchFamily="50" charset="-128"/>
                <a:ea typeface="HG丸ｺﾞｼｯｸM-PRO" panose="020F0600000000000000" pitchFamily="50" charset="-128"/>
              </a:rPr>
              <a:t>8</a:t>
            </a:r>
            <a:r>
              <a:rPr lang="ja-JP" altLang="ja-JP" sz="2400" dirty="0">
                <a:solidFill>
                  <a:schemeClr val="tx2"/>
                </a:solidFill>
                <a:latin typeface="HG丸ｺﾞｼｯｸM-PRO" panose="020F0600000000000000" pitchFamily="50" charset="-128"/>
                <a:ea typeface="HG丸ｺﾞｼｯｸM-PRO" panose="020F0600000000000000" pitchFamily="50" charset="-128"/>
              </a:rPr>
              <a:t>時</a:t>
            </a:r>
            <a:r>
              <a:rPr lang="en-US" altLang="ja-JP" sz="2400" dirty="0">
                <a:solidFill>
                  <a:schemeClr val="tx2"/>
                </a:solidFill>
                <a:latin typeface="HG丸ｺﾞｼｯｸM-PRO" panose="020F0600000000000000" pitchFamily="50" charset="-128"/>
                <a:ea typeface="HG丸ｺﾞｼｯｸM-PRO" panose="020F0600000000000000" pitchFamily="50" charset="-128"/>
              </a:rPr>
              <a:t>30</a:t>
            </a:r>
            <a:r>
              <a:rPr lang="ja-JP" altLang="ja-JP" sz="2400" dirty="0">
                <a:solidFill>
                  <a:schemeClr val="tx2"/>
                </a:solidFill>
                <a:latin typeface="HG丸ｺﾞｼｯｸM-PRO" panose="020F0600000000000000" pitchFamily="50" charset="-128"/>
                <a:ea typeface="HG丸ｺﾞｼｯｸM-PRO" panose="020F0600000000000000" pitchFamily="50" charset="-128"/>
              </a:rPr>
              <a:t>分出港　</a:t>
            </a:r>
            <a:r>
              <a:rPr lang="ja-JP" altLang="en-US" sz="2400" dirty="0">
                <a:solidFill>
                  <a:schemeClr val="tx2"/>
                </a:solidFill>
                <a:latin typeface="HG丸ｺﾞｼｯｸM-PRO" panose="020F0600000000000000" pitchFamily="50" charset="-128"/>
                <a:ea typeface="HG丸ｺﾞｼｯｸM-PRO" panose="020F0600000000000000" pitchFamily="50" charset="-128"/>
              </a:rPr>
              <a:t>シュノーケリング　　　</a:t>
            </a:r>
            <a:r>
              <a:rPr lang="ja-JP" altLang="ja-JP" sz="2400" dirty="0">
                <a:solidFill>
                  <a:schemeClr val="tx2"/>
                </a:solidFill>
                <a:latin typeface="HG丸ｺﾞｼｯｸM-PRO" panose="020F0600000000000000" pitchFamily="50" charset="-128"/>
                <a:ea typeface="HG丸ｺﾞｼｯｸM-PRO" panose="020F0600000000000000" pitchFamily="50" charset="-128"/>
              </a:rPr>
              <a:t>ポイント</a:t>
            </a:r>
            <a:r>
              <a:rPr lang="ja-JP" altLang="en-US" sz="2400" dirty="0">
                <a:solidFill>
                  <a:schemeClr val="tx2"/>
                </a:solidFill>
                <a:latin typeface="HG丸ｺﾞｼｯｸM-PRO" panose="020F0600000000000000" pitchFamily="50" charset="-128"/>
                <a:ea typeface="HG丸ｺﾞｼｯｸM-PRO" panose="020F0600000000000000" pitchFamily="50" charset="-128"/>
              </a:rPr>
              <a:t>：まりりんポイント</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r>
              <a:rPr lang="en-US" altLang="ja-JP" sz="2400" dirty="0">
                <a:solidFill>
                  <a:schemeClr val="tx2"/>
                </a:solidFill>
                <a:latin typeface="HG丸ｺﾞｼｯｸM-PRO" panose="020F0600000000000000" pitchFamily="50" charset="-128"/>
                <a:ea typeface="HG丸ｺﾞｼｯｸM-PRO" panose="020F0600000000000000" pitchFamily="50" charset="-128"/>
              </a:rPr>
              <a:t>9</a:t>
            </a:r>
            <a:r>
              <a:rPr lang="ja-JP" altLang="ja-JP" sz="2400" dirty="0">
                <a:solidFill>
                  <a:schemeClr val="tx2"/>
                </a:solidFill>
                <a:latin typeface="HG丸ｺﾞｼｯｸM-PRO" panose="020F0600000000000000" pitchFamily="50" charset="-128"/>
                <a:ea typeface="HG丸ｺﾞｼｯｸM-PRO" panose="020F0600000000000000" pitchFamily="50" charset="-128"/>
              </a:rPr>
              <a:t>時</a:t>
            </a:r>
            <a:r>
              <a:rPr lang="en-US" altLang="ja-JP" sz="2400" dirty="0">
                <a:solidFill>
                  <a:schemeClr val="tx2"/>
                </a:solidFill>
                <a:latin typeface="HG丸ｺﾞｼｯｸM-PRO" panose="020F0600000000000000" pitchFamily="50" charset="-128"/>
                <a:ea typeface="HG丸ｺﾞｼｯｸM-PRO" panose="020F0600000000000000" pitchFamily="50" charset="-128"/>
              </a:rPr>
              <a:t>30</a:t>
            </a:r>
            <a:r>
              <a:rPr lang="ja-JP" altLang="ja-JP" sz="2400" dirty="0">
                <a:solidFill>
                  <a:schemeClr val="tx2"/>
                </a:solidFill>
                <a:latin typeface="HG丸ｺﾞｼｯｸM-PRO" panose="020F0600000000000000" pitchFamily="50" charset="-128"/>
                <a:ea typeface="HG丸ｺﾞｼｯｸM-PRO" panose="020F0600000000000000" pitchFamily="50" charset="-128"/>
              </a:rPr>
              <a:t>分帰港　　</a:t>
            </a:r>
            <a:r>
              <a:rPr lang="ja-JP" altLang="en-US" sz="2400" dirty="0">
                <a:solidFill>
                  <a:schemeClr val="tx2"/>
                </a:solidFill>
                <a:latin typeface="HG丸ｺﾞｼｯｸM-PRO" panose="020F0600000000000000" pitchFamily="50" charset="-128"/>
                <a:ea typeface="HG丸ｺﾞｼｯｸM-PRO" panose="020F0600000000000000" pitchFamily="50" charset="-128"/>
              </a:rPr>
              <a:t>（シャワー・お着換え）</a:t>
            </a:r>
            <a:r>
              <a:rPr lang="ja-JP" altLang="ja-JP" sz="2400" dirty="0">
                <a:solidFill>
                  <a:schemeClr val="tx2"/>
                </a:solidFill>
                <a:latin typeface="HG丸ｺﾞｼｯｸM-PRO" panose="020F0600000000000000" pitchFamily="50" charset="-128"/>
                <a:ea typeface="HG丸ｺﾞｼｯｸM-PRO" panose="020F0600000000000000" pitchFamily="50" charset="-128"/>
              </a:rPr>
              <a:t>・</a:t>
            </a:r>
            <a:r>
              <a:rPr lang="ja-JP" altLang="en-US" sz="2400" dirty="0">
                <a:solidFill>
                  <a:schemeClr val="tx2"/>
                </a:solidFill>
                <a:latin typeface="HG丸ｺﾞｼｯｸM-PRO" panose="020F0600000000000000" pitchFamily="50" charset="-128"/>
                <a:ea typeface="HG丸ｺﾞｼｯｸM-PRO" panose="020F0600000000000000" pitchFamily="50" charset="-128"/>
              </a:rPr>
              <a:t>ご</a:t>
            </a:r>
            <a:r>
              <a:rPr lang="ja-JP" altLang="ja-JP" sz="2400" dirty="0">
                <a:solidFill>
                  <a:schemeClr val="tx2"/>
                </a:solidFill>
                <a:latin typeface="HG丸ｺﾞｼｯｸM-PRO" panose="020F0600000000000000" pitchFamily="50" charset="-128"/>
                <a:ea typeface="HG丸ｺﾞｼｯｸM-PRO" panose="020F0600000000000000" pitchFamily="50" charset="-128"/>
              </a:rPr>
              <a:t>精算</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endParaRPr lang="en-US" altLang="ja-JP" sz="9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400" dirty="0">
                <a:solidFill>
                  <a:schemeClr val="tx2"/>
                </a:solidFill>
                <a:latin typeface="HG丸ｺﾞｼｯｸM-PRO" panose="020F0600000000000000" pitchFamily="50" charset="-128"/>
                <a:ea typeface="HG丸ｺﾞｼｯｸM-PRO" panose="020F0600000000000000" pitchFamily="50" charset="-128"/>
              </a:rPr>
              <a:t>※</a:t>
            </a:r>
            <a:r>
              <a:rPr lang="ja-JP" altLang="en-US" sz="2400" dirty="0">
                <a:solidFill>
                  <a:schemeClr val="tx2"/>
                </a:solidFill>
                <a:latin typeface="HG丸ｺﾞｼｯｸM-PRO" panose="020F0600000000000000" pitchFamily="50" charset="-128"/>
                <a:ea typeface="HG丸ｺﾞｼｯｸM-PRO" panose="020F0600000000000000" pitchFamily="50" charset="-128"/>
              </a:rPr>
              <a:t>引き上げ作業については実施日までに弊社にて行います。</a:t>
            </a:r>
            <a:endParaRPr lang="en-US" altLang="ja-JP" sz="24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400" dirty="0">
                <a:solidFill>
                  <a:schemeClr val="tx2"/>
                </a:solidFill>
                <a:latin typeface="HG丸ｺﾞｼｯｸM-PRO" panose="020F0600000000000000" pitchFamily="50" charset="-128"/>
                <a:ea typeface="HG丸ｺﾞｼｯｸM-PRO" panose="020F0600000000000000" pitchFamily="50" charset="-128"/>
              </a:rPr>
              <a:t>※</a:t>
            </a:r>
            <a:r>
              <a:rPr lang="ja-JP" altLang="en-US" sz="2400" dirty="0">
                <a:solidFill>
                  <a:schemeClr val="tx2"/>
                </a:solidFill>
                <a:latin typeface="HG丸ｺﾞｼｯｸM-PRO" panose="020F0600000000000000" pitchFamily="50" charset="-128"/>
                <a:ea typeface="HG丸ｺﾞｼｯｸM-PRO" panose="020F0600000000000000" pitchFamily="50" charset="-128"/>
              </a:rPr>
              <a:t>器材レンタル費用に関しましては「貯蔵酒類、その他料金について」をご覧ください。</a:t>
            </a:r>
          </a:p>
          <a:p>
            <a:pPr marL="0" indent="0">
              <a:buNone/>
            </a:pPr>
            <a:endParaRPr lang="en-US" altLang="ja-JP" dirty="0">
              <a:solidFill>
                <a:schemeClr val="tx1"/>
              </a:solidFill>
              <a:latin typeface="HG丸ｺﾞｼｯｸM-PRO" panose="020F0600000000000000" pitchFamily="50" charset="-128"/>
              <a:ea typeface="HG丸ｺﾞｼｯｸM-PRO" panose="020F0600000000000000" pitchFamily="50" charset="-128"/>
            </a:endParaRPr>
          </a:p>
          <a:p>
            <a:endParaRPr kumimoji="1" lang="ja-JP" altLang="en-US" dirty="0"/>
          </a:p>
        </p:txBody>
      </p:sp>
      <p:sp>
        <p:nvSpPr>
          <p:cNvPr id="6" name="吹き出し: 角を丸めた四角形 5">
            <a:extLst>
              <a:ext uri="{FF2B5EF4-FFF2-40B4-BE49-F238E27FC236}">
                <a16:creationId xmlns:a16="http://schemas.microsoft.com/office/drawing/2014/main" id="{F5ACB06B-7E43-D489-E11E-615B477CBC20}"/>
              </a:ext>
            </a:extLst>
          </p:cNvPr>
          <p:cNvSpPr/>
          <p:nvPr/>
        </p:nvSpPr>
        <p:spPr>
          <a:xfrm>
            <a:off x="86060" y="107576"/>
            <a:ext cx="4679578" cy="1516828"/>
          </a:xfrm>
          <a:prstGeom prst="wedgeRoundRectCallout">
            <a:avLst>
              <a:gd name="adj1" fmla="val 67327"/>
              <a:gd name="adj2" fmla="val -1861"/>
              <a:gd name="adj3" fmla="val 16667"/>
            </a:avLst>
          </a:prstGeom>
          <a:solidFill>
            <a:schemeClr val="accent5">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a:latin typeface="HG丸ｺﾞｼｯｸM-PRO" panose="020F0600000000000000" pitchFamily="50" charset="-128"/>
                <a:ea typeface="HG丸ｺﾞｼｯｸM-PRO" panose="020F0600000000000000" pitchFamily="50" charset="-128"/>
              </a:rPr>
              <a:t>引揚げはガイドにお任せ！シュノーケリングで楽しみたいアナタへ！</a:t>
            </a:r>
          </a:p>
        </p:txBody>
      </p:sp>
      <p:sp>
        <p:nvSpPr>
          <p:cNvPr id="3" name="スライド番号プレースホルダー 2">
            <a:extLst>
              <a:ext uri="{FF2B5EF4-FFF2-40B4-BE49-F238E27FC236}">
                <a16:creationId xmlns:a16="http://schemas.microsoft.com/office/drawing/2014/main" id="{54B5F7D7-2CB1-8FB6-911C-33FA000F3722}"/>
              </a:ext>
            </a:extLst>
          </p:cNvPr>
          <p:cNvSpPr>
            <a:spLocks noGrp="1"/>
          </p:cNvSpPr>
          <p:nvPr>
            <p:ph type="sldNum" sz="quarter" idx="12"/>
          </p:nvPr>
        </p:nvSpPr>
        <p:spPr/>
        <p:txBody>
          <a:bodyPr/>
          <a:lstStyle/>
          <a:p>
            <a:fld id="{3B3A5463-9C9B-42B9-9F93-5E603B58E38B}" type="slidenum">
              <a:rPr kumimoji="1" lang="ja-JP" altLang="en-US" smtClean="0"/>
              <a:t>8</a:t>
            </a:fld>
            <a:endParaRPr kumimoji="1" lang="ja-JP" altLang="en-US"/>
          </a:p>
        </p:txBody>
      </p:sp>
    </p:spTree>
    <p:extLst>
      <p:ext uri="{BB962C8B-B14F-4D97-AF65-F5344CB8AC3E}">
        <p14:creationId xmlns:p14="http://schemas.microsoft.com/office/powerpoint/2010/main" val="469958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4695AA-D7CB-AF3C-A0E5-958F9FE078CD}"/>
              </a:ext>
            </a:extLst>
          </p:cNvPr>
          <p:cNvSpPr>
            <a:spLocks noGrp="1"/>
          </p:cNvSpPr>
          <p:nvPr>
            <p:ph type="title"/>
          </p:nvPr>
        </p:nvSpPr>
        <p:spPr>
          <a:xfrm>
            <a:off x="314661" y="148904"/>
            <a:ext cx="7546490" cy="475040"/>
          </a:xfrm>
        </p:spPr>
        <p:txBody>
          <a:bodyPr>
            <a:normAutofit fontScale="90000"/>
          </a:bodyPr>
          <a:lstStyle/>
          <a:p>
            <a:r>
              <a:rPr kumimoji="1" lang="ja-JP" altLang="en-US" sz="3200" dirty="0">
                <a:solidFill>
                  <a:schemeClr val="tx2"/>
                </a:solidFill>
              </a:rPr>
              <a:t>貯蔵酒類、その他料金について（税込み価格）</a:t>
            </a:r>
          </a:p>
        </p:txBody>
      </p:sp>
      <p:sp>
        <p:nvSpPr>
          <p:cNvPr id="5" name="テキスト ボックス 4">
            <a:extLst>
              <a:ext uri="{FF2B5EF4-FFF2-40B4-BE49-F238E27FC236}">
                <a16:creationId xmlns:a16="http://schemas.microsoft.com/office/drawing/2014/main" id="{596E6500-9156-CDCC-193B-E31DF4A136B7}"/>
              </a:ext>
            </a:extLst>
          </p:cNvPr>
          <p:cNvSpPr txBox="1"/>
          <p:nvPr/>
        </p:nvSpPr>
        <p:spPr>
          <a:xfrm>
            <a:off x="239357" y="694099"/>
            <a:ext cx="11690874" cy="6093976"/>
          </a:xfrm>
          <a:prstGeom prst="rect">
            <a:avLst/>
          </a:prstGeom>
          <a:noFill/>
        </p:spPr>
        <p:txBody>
          <a:bodyPr wrap="square">
            <a:spAutoFit/>
          </a:bodyPr>
          <a:lstStyle/>
          <a:p>
            <a:pPr marL="0" indent="0">
              <a:buNone/>
            </a:pPr>
            <a:r>
              <a:rPr lang="ja-JP" altLang="en-US" sz="2600" dirty="0">
                <a:solidFill>
                  <a:schemeClr val="tx2"/>
                </a:solidFill>
                <a:latin typeface="HG丸ｺﾞｼｯｸM-PRO" panose="020F0600000000000000" pitchFamily="50" charset="-128"/>
                <a:ea typeface="HG丸ｺﾞｼｯｸM-PRO" panose="020F0600000000000000" pitchFamily="50" charset="-128"/>
              </a:rPr>
              <a:t>○貯蔵する酒類について</a:t>
            </a: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600" dirty="0">
                <a:solidFill>
                  <a:schemeClr val="tx2"/>
                </a:solidFill>
                <a:latin typeface="HG丸ｺﾞｼｯｸM-PRO" panose="020F0600000000000000" pitchFamily="50" charset="-128"/>
                <a:ea typeface="HG丸ｺﾞｼｯｸM-PRO" panose="020F0600000000000000" pitchFamily="50" charset="-128"/>
              </a:rPr>
              <a:t>☆</a:t>
            </a:r>
            <a:r>
              <a:rPr lang="ja-JP" altLang="ja-JP" sz="2600" dirty="0">
                <a:solidFill>
                  <a:schemeClr val="tx2"/>
                </a:solidFill>
                <a:latin typeface="HG丸ｺﾞｼｯｸM-PRO" panose="020F0600000000000000" pitchFamily="50" charset="-128"/>
                <a:ea typeface="HG丸ｺﾞｼｯｸM-PRO" panose="020F0600000000000000" pitchFamily="50" charset="-128"/>
              </a:rPr>
              <a:t>酒類は</a:t>
            </a:r>
            <a:r>
              <a:rPr lang="ja-JP" altLang="en-US" sz="2600" dirty="0">
                <a:solidFill>
                  <a:schemeClr val="tx2"/>
                </a:solidFill>
                <a:latin typeface="HG丸ｺﾞｼｯｸM-PRO" panose="020F0600000000000000" pitchFamily="50" charset="-128"/>
                <a:ea typeface="HG丸ｺﾞｼｯｸM-PRO" panose="020F0600000000000000" pitchFamily="50" charset="-128"/>
              </a:rPr>
              <a:t>弊社でご準備出来る泡盛、ワイン（別添メニュー）の他、お客様</a:t>
            </a:r>
            <a:r>
              <a:rPr lang="ja-JP" altLang="ja-JP" sz="2600" dirty="0">
                <a:solidFill>
                  <a:schemeClr val="tx2"/>
                </a:solidFill>
                <a:latin typeface="HG丸ｺﾞｼｯｸM-PRO" panose="020F0600000000000000" pitchFamily="50" charset="-128"/>
                <a:ea typeface="HG丸ｺﾞｼｯｸM-PRO" panose="020F0600000000000000" pitchFamily="50" charset="-128"/>
              </a:rPr>
              <a:t>ご自身で</a:t>
            </a:r>
            <a:r>
              <a:rPr lang="ja-JP" altLang="en-US" sz="2600" dirty="0">
                <a:solidFill>
                  <a:schemeClr val="tx2"/>
                </a:solidFill>
                <a:latin typeface="HG丸ｺﾞｼｯｸM-PRO" panose="020F0600000000000000" pitchFamily="50" charset="-128"/>
                <a:ea typeface="HG丸ｺﾞｼｯｸM-PRO" panose="020F0600000000000000" pitchFamily="50" charset="-128"/>
              </a:rPr>
              <a:t>お好きなボトルを</a:t>
            </a:r>
            <a:r>
              <a:rPr lang="ja-JP" altLang="ja-JP" sz="2600" dirty="0">
                <a:solidFill>
                  <a:schemeClr val="tx2"/>
                </a:solidFill>
                <a:latin typeface="HG丸ｺﾞｼｯｸM-PRO" panose="020F0600000000000000" pitchFamily="50" charset="-128"/>
                <a:ea typeface="HG丸ｺﾞｼｯｸM-PRO" panose="020F0600000000000000" pitchFamily="50" charset="-128"/>
              </a:rPr>
              <a:t>ご</a:t>
            </a:r>
            <a:r>
              <a:rPr lang="ja-JP" altLang="en-US" sz="2600" dirty="0">
                <a:solidFill>
                  <a:schemeClr val="tx2"/>
                </a:solidFill>
                <a:latin typeface="HG丸ｺﾞｼｯｸM-PRO" panose="020F0600000000000000" pitchFamily="50" charset="-128"/>
                <a:ea typeface="HG丸ｺﾞｼｯｸM-PRO" panose="020F0600000000000000" pitchFamily="50" charset="-128"/>
              </a:rPr>
              <a:t>用意する事も出来ます。</a:t>
            </a: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r>
              <a:rPr lang="en-US" altLang="ja-JP" sz="2600" dirty="0">
                <a:solidFill>
                  <a:schemeClr val="tx2"/>
                </a:solidFill>
                <a:latin typeface="HG丸ｺﾞｼｯｸM-PRO" panose="020F0600000000000000" pitchFamily="50" charset="-128"/>
                <a:ea typeface="HG丸ｺﾞｼｯｸM-PRO" panose="020F0600000000000000" pitchFamily="50" charset="-128"/>
              </a:rPr>
              <a:t>※</a:t>
            </a:r>
            <a:r>
              <a:rPr lang="ja-JP" altLang="en-US" sz="2600" dirty="0">
                <a:solidFill>
                  <a:schemeClr val="tx2"/>
                </a:solidFill>
                <a:latin typeface="HG丸ｺﾞｼｯｸM-PRO" panose="020F0600000000000000" pitchFamily="50" charset="-128"/>
                <a:ea typeface="HG丸ｺﾞｼｯｸM-PRO" panose="020F0600000000000000" pitchFamily="50" charset="-128"/>
              </a:rPr>
              <a:t>防水加工処理のため</a:t>
            </a:r>
            <a:r>
              <a:rPr lang="en-US" altLang="ja-JP" sz="2600" dirty="0">
                <a:solidFill>
                  <a:schemeClr val="tx2"/>
                </a:solidFill>
                <a:latin typeface="HG丸ｺﾞｼｯｸM-PRO" panose="020F0600000000000000" pitchFamily="50" charset="-128"/>
                <a:ea typeface="HG丸ｺﾞｼｯｸM-PRO" panose="020F0600000000000000" pitchFamily="50" charset="-128"/>
              </a:rPr>
              <a:t>3</a:t>
            </a:r>
            <a:r>
              <a:rPr lang="ja-JP" altLang="en-US" sz="2600" dirty="0">
                <a:solidFill>
                  <a:schemeClr val="tx2"/>
                </a:solidFill>
                <a:latin typeface="HG丸ｺﾞｼｯｸM-PRO" panose="020F0600000000000000" pitchFamily="50" charset="-128"/>
                <a:ea typeface="HG丸ｺﾞｼｯｸM-PRO" panose="020F0600000000000000" pitchFamily="50" charset="-128"/>
              </a:rPr>
              <a:t>日前までに発注が必要となります。</a:t>
            </a:r>
            <a:br>
              <a:rPr lang="ja-JP" altLang="ja-JP" sz="2600" dirty="0">
                <a:solidFill>
                  <a:schemeClr val="tx2"/>
                </a:solidFill>
                <a:latin typeface="HG丸ｺﾞｼｯｸM-PRO" panose="020F0600000000000000" pitchFamily="50" charset="-128"/>
                <a:ea typeface="HG丸ｺﾞｼｯｸM-PRO" panose="020F0600000000000000" pitchFamily="50" charset="-128"/>
              </a:rPr>
            </a:br>
            <a:r>
              <a:rPr lang="en-US" altLang="ja-JP" sz="2600" dirty="0">
                <a:solidFill>
                  <a:schemeClr val="tx2"/>
                </a:solidFill>
                <a:latin typeface="HG丸ｺﾞｼｯｸM-PRO" panose="020F0600000000000000" pitchFamily="50" charset="-128"/>
                <a:ea typeface="HG丸ｺﾞｼｯｸM-PRO" panose="020F0600000000000000" pitchFamily="50" charset="-128"/>
              </a:rPr>
              <a:t>※</a:t>
            </a:r>
            <a:r>
              <a:rPr lang="ja-JP" altLang="ja-JP" sz="2600" dirty="0">
                <a:solidFill>
                  <a:schemeClr val="tx2"/>
                </a:solidFill>
                <a:latin typeface="HG丸ｺﾞｼｯｸM-PRO" panose="020F0600000000000000" pitchFamily="50" charset="-128"/>
                <a:ea typeface="HG丸ｺﾞｼｯｸM-PRO" panose="020F0600000000000000" pitchFamily="50" charset="-128"/>
              </a:rPr>
              <a:t>容量は</a:t>
            </a:r>
            <a:r>
              <a:rPr lang="en-US" altLang="ja-JP" sz="2600" dirty="0">
                <a:solidFill>
                  <a:schemeClr val="tx2"/>
                </a:solidFill>
                <a:latin typeface="HG丸ｺﾞｼｯｸM-PRO" panose="020F0600000000000000" pitchFamily="50" charset="-128"/>
                <a:ea typeface="HG丸ｺﾞｼｯｸM-PRO" panose="020F0600000000000000" pitchFamily="50" charset="-128"/>
              </a:rPr>
              <a:t>750mml</a:t>
            </a:r>
            <a:r>
              <a:rPr lang="ja-JP" altLang="ja-JP" sz="2600" dirty="0">
                <a:solidFill>
                  <a:schemeClr val="tx2"/>
                </a:solidFill>
                <a:latin typeface="HG丸ｺﾞｼｯｸM-PRO" panose="020F0600000000000000" pitchFamily="50" charset="-128"/>
                <a:ea typeface="HG丸ｺﾞｼｯｸM-PRO" panose="020F0600000000000000" pitchFamily="50" charset="-128"/>
              </a:rPr>
              <a:t>までとさせていただきます。</a:t>
            </a: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600" dirty="0">
                <a:solidFill>
                  <a:schemeClr val="tx2"/>
                </a:solidFill>
                <a:latin typeface="HG丸ｺﾞｼｯｸM-PRO" panose="020F0600000000000000" pitchFamily="50" charset="-128"/>
                <a:ea typeface="HG丸ｺﾞｼｯｸM-PRO" panose="020F0600000000000000" pitchFamily="50" charset="-128"/>
              </a:rPr>
              <a:t>※</a:t>
            </a:r>
            <a:r>
              <a:rPr lang="ja-JP" altLang="ja-JP" sz="2600" dirty="0">
                <a:solidFill>
                  <a:schemeClr val="tx2"/>
                </a:solidFill>
                <a:latin typeface="HG丸ｺﾞｼｯｸM-PRO" panose="020F0600000000000000" pitchFamily="50" charset="-128"/>
                <a:ea typeface="HG丸ｺﾞｼｯｸM-PRO" panose="020F0600000000000000" pitchFamily="50" charset="-128"/>
              </a:rPr>
              <a:t>ボトルの形状、強度、原料等により取扱出来ない商品</a:t>
            </a:r>
            <a:r>
              <a:rPr lang="ja-JP" altLang="en-US" sz="2600" dirty="0">
                <a:solidFill>
                  <a:schemeClr val="tx2"/>
                </a:solidFill>
                <a:latin typeface="HG丸ｺﾞｼｯｸM-PRO" panose="020F0600000000000000" pitchFamily="50" charset="-128"/>
                <a:ea typeface="HG丸ｺﾞｼｯｸM-PRO" panose="020F0600000000000000" pitchFamily="50" charset="-128"/>
              </a:rPr>
              <a:t>がございます。</a:t>
            </a: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600" dirty="0">
                <a:solidFill>
                  <a:schemeClr val="tx2"/>
                </a:solidFill>
                <a:latin typeface="HG丸ｺﾞｼｯｸM-PRO" panose="020F0600000000000000" pitchFamily="50" charset="-128"/>
                <a:ea typeface="HG丸ｺﾞｼｯｸM-PRO" panose="020F0600000000000000" pitchFamily="50" charset="-128"/>
              </a:rPr>
              <a:t>〇貯蔵期間延長について</a:t>
            </a: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600" dirty="0">
                <a:solidFill>
                  <a:schemeClr val="tx2"/>
                </a:solidFill>
                <a:latin typeface="HG丸ｺﾞｼｯｸM-PRO" panose="020F0600000000000000" pitchFamily="50" charset="-128"/>
                <a:ea typeface="HG丸ｺﾞｼｯｸM-PRO" panose="020F0600000000000000" pitchFamily="50" charset="-128"/>
              </a:rPr>
              <a:t>1</a:t>
            </a:r>
            <a:r>
              <a:rPr lang="ja-JP" altLang="en-US" sz="2600" dirty="0">
                <a:solidFill>
                  <a:schemeClr val="tx2"/>
                </a:solidFill>
                <a:latin typeface="HG丸ｺﾞｼｯｸM-PRO" panose="020F0600000000000000" pitchFamily="50" charset="-128"/>
                <a:ea typeface="HG丸ｺﾞｼｯｸM-PRO" panose="020F0600000000000000" pitchFamily="50" charset="-128"/>
              </a:rPr>
              <a:t>年の貯蔵期間を経過し貯蔵延長（</a:t>
            </a:r>
            <a:r>
              <a:rPr lang="en-US" altLang="ja-JP" sz="2600" dirty="0">
                <a:solidFill>
                  <a:schemeClr val="tx2"/>
                </a:solidFill>
                <a:latin typeface="HG丸ｺﾞｼｯｸM-PRO" panose="020F0600000000000000" pitchFamily="50" charset="-128"/>
                <a:ea typeface="HG丸ｺﾞｼｯｸM-PRO" panose="020F0600000000000000" pitchFamily="50" charset="-128"/>
              </a:rPr>
              <a:t>1</a:t>
            </a:r>
            <a:r>
              <a:rPr lang="ja-JP" altLang="en-US" sz="2600" dirty="0">
                <a:solidFill>
                  <a:schemeClr val="tx2"/>
                </a:solidFill>
                <a:latin typeface="HG丸ｺﾞｼｯｸM-PRO" panose="020F0600000000000000" pitchFamily="50" charset="-128"/>
                <a:ea typeface="HG丸ｺﾞｼｯｸM-PRO" panose="020F0600000000000000" pitchFamily="50" charset="-128"/>
              </a:rPr>
              <a:t>年スパン）をご希望の宿泊様は</a:t>
            </a: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600" dirty="0">
                <a:solidFill>
                  <a:schemeClr val="tx2"/>
                </a:solidFill>
                <a:latin typeface="HG丸ｺﾞｼｯｸM-PRO" panose="020F0600000000000000" pitchFamily="50" charset="-128"/>
                <a:ea typeface="HG丸ｺﾞｼｯｸM-PRO" panose="020F0600000000000000" pitchFamily="50" charset="-128"/>
              </a:rPr>
              <a:t>年間￥８，５８０で貯蔵延長が可能です。</a:t>
            </a: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600" dirty="0">
                <a:solidFill>
                  <a:schemeClr val="tx2"/>
                </a:solidFill>
                <a:latin typeface="HG丸ｺﾞｼｯｸM-PRO" panose="020F0600000000000000" pitchFamily="50" charset="-128"/>
                <a:ea typeface="HG丸ｺﾞｼｯｸM-PRO" panose="020F0600000000000000" pitchFamily="50" charset="-128"/>
              </a:rPr>
              <a:t>○その他料金について</a:t>
            </a:r>
            <a:endParaRPr lang="en-US" altLang="ja-JP" sz="26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600" dirty="0">
                <a:solidFill>
                  <a:schemeClr val="tx2"/>
                </a:solidFill>
                <a:latin typeface="HG丸ｺﾞｼｯｸM-PRO" panose="020F0600000000000000" pitchFamily="50" charset="-128"/>
                <a:ea typeface="HG丸ｺﾞｼｯｸM-PRO" panose="020F0600000000000000" pitchFamily="50" charset="-128"/>
              </a:rPr>
              <a:t>☆ダイビング器材（重、軽器材）・シュノーケリング器材（軽器材）をお持ちでないお客様へはダイビング器材￥</a:t>
            </a:r>
            <a:r>
              <a:rPr lang="en-US" altLang="ja-JP" sz="2600" dirty="0">
                <a:solidFill>
                  <a:schemeClr val="tx2"/>
                </a:solidFill>
                <a:latin typeface="HG丸ｺﾞｼｯｸM-PRO" panose="020F0600000000000000" pitchFamily="50" charset="-128"/>
                <a:ea typeface="HG丸ｺﾞｼｯｸM-PRO" panose="020F0600000000000000" pitchFamily="50" charset="-128"/>
              </a:rPr>
              <a:t>8,800</a:t>
            </a:r>
            <a:r>
              <a:rPr lang="ja-JP" altLang="en-US" sz="2600" dirty="0">
                <a:solidFill>
                  <a:schemeClr val="tx2"/>
                </a:solidFill>
                <a:latin typeface="HG丸ｺﾞｼｯｸM-PRO" panose="020F0600000000000000" pitchFamily="50" charset="-128"/>
                <a:ea typeface="HG丸ｺﾞｼｯｸM-PRO" panose="020F0600000000000000" pitchFamily="50" charset="-128"/>
              </a:rPr>
              <a:t>、シュノーケリング器材￥</a:t>
            </a:r>
            <a:r>
              <a:rPr lang="en-US" altLang="ja-JP" sz="2600" dirty="0">
                <a:solidFill>
                  <a:schemeClr val="tx2"/>
                </a:solidFill>
                <a:latin typeface="HG丸ｺﾞｼｯｸM-PRO" panose="020F0600000000000000" pitchFamily="50" charset="-128"/>
                <a:ea typeface="HG丸ｺﾞｼｯｸM-PRO" panose="020F0600000000000000" pitchFamily="50" charset="-128"/>
              </a:rPr>
              <a:t>4,400</a:t>
            </a:r>
            <a:r>
              <a:rPr lang="ja-JP" altLang="en-US" sz="2600" dirty="0">
                <a:solidFill>
                  <a:schemeClr val="tx2"/>
                </a:solidFill>
                <a:latin typeface="HG丸ｺﾞｼｯｸM-PRO" panose="020F0600000000000000" pitchFamily="50" charset="-128"/>
                <a:ea typeface="HG丸ｺﾞｼｯｸM-PRO" panose="020F0600000000000000" pitchFamily="50" charset="-128"/>
              </a:rPr>
              <a:t>をご用意しております。</a:t>
            </a:r>
            <a:endParaRPr lang="ja-JP" altLang="ja-JP" sz="2600" dirty="0">
              <a:solidFill>
                <a:schemeClr val="tx2"/>
              </a:solidFill>
              <a:latin typeface="HG丸ｺﾞｼｯｸM-PRO" panose="020F0600000000000000" pitchFamily="50" charset="-128"/>
              <a:ea typeface="HG丸ｺﾞｼｯｸM-PRO" panose="020F0600000000000000" pitchFamily="50" charset="-128"/>
            </a:endParaRPr>
          </a:p>
        </p:txBody>
      </p:sp>
      <p:sp>
        <p:nvSpPr>
          <p:cNvPr id="4" name="スライド番号プレースホルダー 3">
            <a:extLst>
              <a:ext uri="{FF2B5EF4-FFF2-40B4-BE49-F238E27FC236}">
                <a16:creationId xmlns:a16="http://schemas.microsoft.com/office/drawing/2014/main" id="{D0BCB6B2-A554-B122-46B8-D4936AD48696}"/>
              </a:ext>
            </a:extLst>
          </p:cNvPr>
          <p:cNvSpPr>
            <a:spLocks noGrp="1"/>
          </p:cNvSpPr>
          <p:nvPr>
            <p:ph type="sldNum" sz="quarter" idx="12"/>
          </p:nvPr>
        </p:nvSpPr>
        <p:spPr/>
        <p:txBody>
          <a:bodyPr/>
          <a:lstStyle/>
          <a:p>
            <a:fld id="{3B3A5463-9C9B-42B9-9F93-5E603B58E38B}" type="slidenum">
              <a:rPr kumimoji="1" lang="ja-JP" altLang="en-US" smtClean="0"/>
              <a:t>9</a:t>
            </a:fld>
            <a:endParaRPr kumimoji="1" lang="ja-JP" altLang="en-US"/>
          </a:p>
        </p:txBody>
      </p:sp>
    </p:spTree>
    <p:extLst>
      <p:ext uri="{BB962C8B-B14F-4D97-AF65-F5344CB8AC3E}">
        <p14:creationId xmlns:p14="http://schemas.microsoft.com/office/powerpoint/2010/main" val="3301772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BD89F2-7F76-0F21-CECF-5D4ABA4374D7}"/>
              </a:ext>
            </a:extLst>
          </p:cNvPr>
          <p:cNvSpPr>
            <a:spLocks noGrp="1"/>
          </p:cNvSpPr>
          <p:nvPr>
            <p:ph type="title"/>
          </p:nvPr>
        </p:nvSpPr>
        <p:spPr>
          <a:xfrm>
            <a:off x="436336" y="197992"/>
            <a:ext cx="3490205" cy="539934"/>
          </a:xfrm>
        </p:spPr>
        <p:txBody>
          <a:bodyPr>
            <a:normAutofit/>
          </a:bodyPr>
          <a:lstStyle/>
          <a:p>
            <a:r>
              <a:rPr kumimoji="1" lang="ja-JP" altLang="en-US" sz="2800" dirty="0">
                <a:solidFill>
                  <a:schemeClr val="tx2"/>
                </a:solidFill>
                <a:latin typeface="HG丸ｺﾞｼｯｸM-PRO" panose="020F0600000000000000" pitchFamily="50" charset="-128"/>
                <a:ea typeface="HG丸ｺﾞｼｯｸM-PRO" panose="020F0600000000000000" pitchFamily="50" charset="-128"/>
              </a:rPr>
              <a:t>お申込みについて</a:t>
            </a:r>
          </a:p>
        </p:txBody>
      </p:sp>
      <p:sp>
        <p:nvSpPr>
          <p:cNvPr id="3" name="コンテンツ プレースホルダー 2">
            <a:extLst>
              <a:ext uri="{FF2B5EF4-FFF2-40B4-BE49-F238E27FC236}">
                <a16:creationId xmlns:a16="http://schemas.microsoft.com/office/drawing/2014/main" id="{02E486CD-846C-4127-E15F-E110EC460ECF}"/>
              </a:ext>
            </a:extLst>
          </p:cNvPr>
          <p:cNvSpPr>
            <a:spLocks noGrp="1"/>
          </p:cNvSpPr>
          <p:nvPr>
            <p:ph idx="1"/>
          </p:nvPr>
        </p:nvSpPr>
        <p:spPr>
          <a:xfrm>
            <a:off x="290456" y="871370"/>
            <a:ext cx="11704320" cy="5788638"/>
          </a:xfrm>
        </p:spPr>
        <p:txBody>
          <a:bodyPr>
            <a:normAutofit/>
          </a:bodyPr>
          <a:lstStyle/>
          <a:p>
            <a:pPr marL="0" indent="0">
              <a:buNone/>
            </a:pPr>
            <a:r>
              <a:rPr lang="ja-JP" altLang="en-US" sz="2000" dirty="0">
                <a:solidFill>
                  <a:schemeClr val="tx2"/>
                </a:solidFill>
                <a:latin typeface="HG丸ｺﾞｼｯｸM-PRO" panose="020F0600000000000000" pitchFamily="50" charset="-128"/>
                <a:ea typeface="HG丸ｺﾞｼｯｸM-PRO" panose="020F0600000000000000" pitchFamily="50" charset="-128"/>
              </a:rPr>
              <a:t>・申し込み資格は原則</a:t>
            </a:r>
            <a:r>
              <a:rPr lang="en-US" altLang="ja-JP" sz="2000" dirty="0">
                <a:solidFill>
                  <a:schemeClr val="tx2"/>
                </a:solidFill>
                <a:latin typeface="HG丸ｺﾞｼｯｸM-PRO" panose="020F0600000000000000" pitchFamily="50" charset="-128"/>
                <a:ea typeface="HG丸ｺﾞｼｯｸM-PRO" panose="020F0600000000000000" pitchFamily="50" charset="-128"/>
              </a:rPr>
              <a:t>20</a:t>
            </a:r>
            <a:r>
              <a:rPr lang="ja-JP" altLang="en-US" sz="2000" dirty="0">
                <a:solidFill>
                  <a:schemeClr val="tx2"/>
                </a:solidFill>
                <a:latin typeface="HG丸ｺﾞｼｯｸM-PRO" panose="020F0600000000000000" pitchFamily="50" charset="-128"/>
                <a:ea typeface="HG丸ｺﾞｼｯｸM-PRO" panose="020F0600000000000000" pitchFamily="50" charset="-128"/>
              </a:rPr>
              <a:t>歳以上</a:t>
            </a:r>
            <a:r>
              <a:rPr lang="en-US" altLang="ja-JP" sz="2000" dirty="0">
                <a:solidFill>
                  <a:schemeClr val="tx2"/>
                </a:solidFill>
                <a:latin typeface="HG丸ｺﾞｼｯｸM-PRO" panose="020F0600000000000000" pitchFamily="50" charset="-128"/>
                <a:ea typeface="HG丸ｺﾞｼｯｸM-PRO" panose="020F0600000000000000" pitchFamily="50" charset="-128"/>
              </a:rPr>
              <a:t>60</a:t>
            </a:r>
            <a:r>
              <a:rPr lang="ja-JP" altLang="en-US" sz="2000" dirty="0">
                <a:solidFill>
                  <a:schemeClr val="tx2"/>
                </a:solidFill>
                <a:latin typeface="HG丸ｺﾞｼｯｸM-PRO" panose="020F0600000000000000" pitchFamily="50" charset="-128"/>
                <a:ea typeface="HG丸ｺﾞｼｯｸM-PRO" panose="020F0600000000000000" pitchFamily="50" charset="-128"/>
              </a:rPr>
              <a:t>歳未満でダイビングライセンス所持者となります。</a:t>
            </a:r>
            <a:endParaRPr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000" dirty="0">
                <a:solidFill>
                  <a:schemeClr val="tx2"/>
                </a:solidFill>
                <a:latin typeface="HG丸ｺﾞｼｯｸM-PRO" panose="020F0600000000000000" pitchFamily="50" charset="-128"/>
                <a:ea typeface="HG丸ｺﾞｼｯｸM-PRO" panose="020F0600000000000000" pitchFamily="50" charset="-128"/>
              </a:rPr>
              <a:t>※</a:t>
            </a:r>
            <a:r>
              <a:rPr lang="ja-JP" altLang="en-US" sz="2000" dirty="0">
                <a:solidFill>
                  <a:schemeClr val="tx2"/>
                </a:solidFill>
                <a:latin typeface="HG丸ｺﾞｼｯｸM-PRO" panose="020F0600000000000000" pitchFamily="50" charset="-128"/>
                <a:ea typeface="HG丸ｺﾞｼｯｸM-PRO" panose="020F0600000000000000" pitchFamily="50" charset="-128"/>
              </a:rPr>
              <a:t>シュノーケリングの場合、年齢制限は同じ、ダイビングライセンスは必要ありません。</a:t>
            </a:r>
            <a:endParaRPr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000" dirty="0">
                <a:solidFill>
                  <a:schemeClr val="tx2"/>
                </a:solidFill>
                <a:latin typeface="HG丸ｺﾞｼｯｸM-PRO" panose="020F0600000000000000" pitchFamily="50" charset="-128"/>
                <a:ea typeface="HG丸ｺﾞｼｯｸM-PRO" panose="020F0600000000000000" pitchFamily="50" charset="-128"/>
              </a:rPr>
              <a:t>但し、</a:t>
            </a:r>
            <a:r>
              <a:rPr lang="en-US" altLang="ja-JP" sz="2000" dirty="0">
                <a:solidFill>
                  <a:schemeClr val="tx2"/>
                </a:solidFill>
                <a:latin typeface="HG丸ｺﾞｼｯｸM-PRO" panose="020F0600000000000000" pitchFamily="50" charset="-128"/>
                <a:ea typeface="HG丸ｺﾞｼｯｸM-PRO" panose="020F0600000000000000" pitchFamily="50" charset="-128"/>
              </a:rPr>
              <a:t>60</a:t>
            </a:r>
            <a:r>
              <a:rPr lang="ja-JP" altLang="en-US" sz="2000" dirty="0">
                <a:solidFill>
                  <a:schemeClr val="tx2"/>
                </a:solidFill>
                <a:latin typeface="HG丸ｺﾞｼｯｸM-PRO" panose="020F0600000000000000" pitchFamily="50" charset="-128"/>
                <a:ea typeface="HG丸ｺﾞｼｯｸM-PRO" panose="020F0600000000000000" pitchFamily="50" charset="-128"/>
              </a:rPr>
              <a:t>歳以上で希望される方は直近</a:t>
            </a:r>
            <a:r>
              <a:rPr lang="en-US" altLang="ja-JP" sz="2000" dirty="0">
                <a:solidFill>
                  <a:schemeClr val="tx2"/>
                </a:solidFill>
                <a:latin typeface="HG丸ｺﾞｼｯｸM-PRO" panose="020F0600000000000000" pitchFamily="50" charset="-128"/>
                <a:ea typeface="HG丸ｺﾞｼｯｸM-PRO" panose="020F0600000000000000" pitchFamily="50" charset="-128"/>
              </a:rPr>
              <a:t>1</a:t>
            </a:r>
            <a:r>
              <a:rPr lang="ja-JP" altLang="en-US" sz="2000" dirty="0">
                <a:solidFill>
                  <a:schemeClr val="tx2"/>
                </a:solidFill>
                <a:latin typeface="HG丸ｺﾞｼｯｸM-PRO" panose="020F0600000000000000" pitchFamily="50" charset="-128"/>
                <a:ea typeface="HG丸ｺﾞｼｯｸM-PRO" panose="020F0600000000000000" pitchFamily="50" charset="-128"/>
              </a:rPr>
              <a:t>週間以内の医師の診断書をお持ちのうえインストラクターの面談で可と判断された方。</a:t>
            </a:r>
            <a:endParaRPr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endParaRPr kumimoji="1"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kumimoji="1" lang="ja-JP" altLang="en-US" sz="2000" dirty="0">
                <a:solidFill>
                  <a:schemeClr val="tx2"/>
                </a:solidFill>
                <a:latin typeface="HG丸ｺﾞｼｯｸM-PRO" panose="020F0600000000000000" pitchFamily="50" charset="-128"/>
                <a:ea typeface="HG丸ｺﾞｼｯｸM-PRO" panose="020F0600000000000000" pitchFamily="50" charset="-128"/>
              </a:rPr>
              <a:t>・貯蔵ダイビングのお申込みは実施予定日の</a:t>
            </a:r>
            <a:r>
              <a:rPr kumimoji="1" lang="en-US" altLang="ja-JP" sz="2000" dirty="0">
                <a:solidFill>
                  <a:schemeClr val="tx2"/>
                </a:solidFill>
                <a:latin typeface="HG丸ｺﾞｼｯｸM-PRO" panose="020F0600000000000000" pitchFamily="50" charset="-128"/>
                <a:ea typeface="HG丸ｺﾞｼｯｸM-PRO" panose="020F0600000000000000" pitchFamily="50" charset="-128"/>
              </a:rPr>
              <a:t>3</a:t>
            </a:r>
            <a:r>
              <a:rPr kumimoji="1" lang="ja-JP" altLang="en-US" sz="2000" dirty="0">
                <a:solidFill>
                  <a:schemeClr val="tx2"/>
                </a:solidFill>
                <a:latin typeface="HG丸ｺﾞｼｯｸM-PRO" panose="020F0600000000000000" pitchFamily="50" charset="-128"/>
                <a:ea typeface="HG丸ｺﾞｼｯｸM-PRO" panose="020F0600000000000000" pitchFamily="50" charset="-128"/>
              </a:rPr>
              <a:t>日前までにお願いいたします。</a:t>
            </a:r>
            <a:endParaRPr kumimoji="1"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000" dirty="0">
                <a:solidFill>
                  <a:schemeClr val="tx2"/>
                </a:solidFill>
                <a:latin typeface="HG丸ｺﾞｼｯｸM-PRO" panose="020F0600000000000000" pitchFamily="50" charset="-128"/>
                <a:ea typeface="HG丸ｺﾞｼｯｸM-PRO" panose="020F0600000000000000" pitchFamily="50" charset="-128"/>
              </a:rPr>
              <a:t>※</a:t>
            </a:r>
            <a:r>
              <a:rPr lang="ja-JP" altLang="en-US" sz="2000" dirty="0">
                <a:solidFill>
                  <a:schemeClr val="tx2"/>
                </a:solidFill>
                <a:latin typeface="HG丸ｺﾞｼｯｸM-PRO" panose="020F0600000000000000" pitchFamily="50" charset="-128"/>
                <a:ea typeface="HG丸ｺﾞｼｯｸM-PRO" panose="020F0600000000000000" pitchFamily="50" charset="-128"/>
              </a:rPr>
              <a:t>ただし、予約状況（</a:t>
            </a:r>
            <a:r>
              <a:rPr kumimoji="1" lang="ja-JP" altLang="en-US" sz="2000" dirty="0">
                <a:solidFill>
                  <a:schemeClr val="tx2"/>
                </a:solidFill>
                <a:latin typeface="HG丸ｺﾞｼｯｸM-PRO" panose="020F0600000000000000" pitchFamily="50" charset="-128"/>
                <a:ea typeface="HG丸ｺﾞｼｯｸM-PRO" panose="020F0600000000000000" pitchFamily="50" charset="-128"/>
              </a:rPr>
              <a:t>インストラクター、ボート）、貯蔵酒類の加工等により受付出来ない場合がありますのでなるべく早め（</a:t>
            </a:r>
            <a:r>
              <a:rPr kumimoji="1" lang="en-US" altLang="ja-JP" sz="2000" dirty="0">
                <a:solidFill>
                  <a:schemeClr val="tx2"/>
                </a:solidFill>
                <a:latin typeface="HG丸ｺﾞｼｯｸM-PRO" panose="020F0600000000000000" pitchFamily="50" charset="-128"/>
                <a:ea typeface="HG丸ｺﾞｼｯｸM-PRO" panose="020F0600000000000000" pitchFamily="50" charset="-128"/>
              </a:rPr>
              <a:t>2</a:t>
            </a:r>
            <a:r>
              <a:rPr kumimoji="1" lang="ja-JP" altLang="en-US" sz="2000" dirty="0">
                <a:solidFill>
                  <a:schemeClr val="tx2"/>
                </a:solidFill>
                <a:latin typeface="HG丸ｺﾞｼｯｸM-PRO" panose="020F0600000000000000" pitchFamily="50" charset="-128"/>
                <a:ea typeface="HG丸ｺﾞｼｯｸM-PRO" panose="020F0600000000000000" pitchFamily="50" charset="-128"/>
              </a:rPr>
              <a:t>、３週間ほど前）の予約をお勧めいたします。</a:t>
            </a:r>
            <a:endParaRPr kumimoji="1"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kumimoji="1" lang="en-US" altLang="ja-JP" sz="2000" dirty="0">
                <a:solidFill>
                  <a:schemeClr val="tx2"/>
                </a:solidFill>
                <a:latin typeface="HG丸ｺﾞｼｯｸM-PRO" panose="020F0600000000000000" pitchFamily="50" charset="-128"/>
                <a:ea typeface="HG丸ｺﾞｼｯｸM-PRO" panose="020F0600000000000000" pitchFamily="50" charset="-128"/>
              </a:rPr>
              <a:t>※</a:t>
            </a:r>
            <a:r>
              <a:rPr kumimoji="1" lang="ja-JP" altLang="en-US" sz="2000" dirty="0">
                <a:solidFill>
                  <a:schemeClr val="tx2"/>
                </a:solidFill>
                <a:latin typeface="HG丸ｺﾞｼｯｸM-PRO" panose="020F0600000000000000" pitchFamily="50" charset="-128"/>
                <a:ea typeface="HG丸ｺﾞｼｯｸM-PRO" panose="020F0600000000000000" pitchFamily="50" charset="-128"/>
              </a:rPr>
              <a:t>空き状況によっては受付出来ない場合があります。</a:t>
            </a:r>
            <a:endParaRPr kumimoji="1"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endParaRPr kumimoji="1"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000" dirty="0">
                <a:solidFill>
                  <a:schemeClr val="tx2"/>
                </a:solidFill>
                <a:latin typeface="HG丸ｺﾞｼｯｸM-PRO" panose="020F0600000000000000" pitchFamily="50" charset="-128"/>
                <a:ea typeface="HG丸ｺﾞｼｯｸM-PRO" panose="020F0600000000000000" pitchFamily="50" charset="-128"/>
              </a:rPr>
              <a:t>・１ボート実施人数：１名様～８名様</a:t>
            </a:r>
            <a:endParaRPr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000" dirty="0">
                <a:solidFill>
                  <a:schemeClr val="tx2"/>
                </a:solidFill>
                <a:latin typeface="HG丸ｺﾞｼｯｸM-PRO" panose="020F0600000000000000" pitchFamily="50" charset="-128"/>
                <a:ea typeface="HG丸ｺﾞｼｯｸM-PRO" panose="020F0600000000000000" pitchFamily="50" charset="-128"/>
              </a:rPr>
              <a:t>※</a:t>
            </a:r>
            <a:r>
              <a:rPr lang="ja-JP" altLang="en-US" sz="2000" dirty="0">
                <a:solidFill>
                  <a:schemeClr val="tx2"/>
                </a:solidFill>
                <a:latin typeface="HG丸ｺﾞｼｯｸM-PRO" panose="020F0600000000000000" pitchFamily="50" charset="-128"/>
                <a:ea typeface="HG丸ｺﾞｼｯｸM-PRO" panose="020F0600000000000000" pitchFamily="50" charset="-128"/>
              </a:rPr>
              <a:t>お客様</a:t>
            </a:r>
            <a:r>
              <a:rPr lang="en-US" altLang="ja-JP" sz="2000" dirty="0">
                <a:solidFill>
                  <a:schemeClr val="tx2"/>
                </a:solidFill>
                <a:latin typeface="HG丸ｺﾞｼｯｸM-PRO" panose="020F0600000000000000" pitchFamily="50" charset="-128"/>
                <a:ea typeface="HG丸ｺﾞｼｯｸM-PRO" panose="020F0600000000000000" pitchFamily="50" charset="-128"/>
              </a:rPr>
              <a:t>1</a:t>
            </a:r>
            <a:r>
              <a:rPr lang="ja-JP" altLang="en-US" sz="2000" dirty="0">
                <a:solidFill>
                  <a:schemeClr val="tx2"/>
                </a:solidFill>
                <a:latin typeface="HG丸ｺﾞｼｯｸM-PRO" panose="020F0600000000000000" pitchFamily="50" charset="-128"/>
                <a:ea typeface="HG丸ｺﾞｼｯｸM-PRO" panose="020F0600000000000000" pitchFamily="50" charset="-128"/>
              </a:rPr>
              <a:t>名～</a:t>
            </a:r>
            <a:r>
              <a:rPr lang="en-US" altLang="ja-JP" sz="2000" dirty="0">
                <a:solidFill>
                  <a:schemeClr val="tx2"/>
                </a:solidFill>
                <a:latin typeface="HG丸ｺﾞｼｯｸM-PRO" panose="020F0600000000000000" pitchFamily="50" charset="-128"/>
                <a:ea typeface="HG丸ｺﾞｼｯｸM-PRO" panose="020F0600000000000000" pitchFamily="50" charset="-128"/>
              </a:rPr>
              <a:t>4</a:t>
            </a:r>
            <a:r>
              <a:rPr lang="ja-JP" altLang="en-US" sz="2000" dirty="0">
                <a:solidFill>
                  <a:schemeClr val="tx2"/>
                </a:solidFill>
                <a:latin typeface="HG丸ｺﾞｼｯｸM-PRO" panose="020F0600000000000000" pitchFamily="50" charset="-128"/>
                <a:ea typeface="HG丸ｺﾞｼｯｸM-PRO" panose="020F0600000000000000" pitchFamily="50" charset="-128"/>
              </a:rPr>
              <a:t>名につき</a:t>
            </a:r>
            <a:r>
              <a:rPr lang="en-US" altLang="ja-JP" sz="2000" dirty="0">
                <a:solidFill>
                  <a:schemeClr val="tx2"/>
                </a:solidFill>
                <a:latin typeface="HG丸ｺﾞｼｯｸM-PRO" panose="020F0600000000000000" pitchFamily="50" charset="-128"/>
                <a:ea typeface="HG丸ｺﾞｼｯｸM-PRO" panose="020F0600000000000000" pitchFamily="50" charset="-128"/>
              </a:rPr>
              <a:t>1</a:t>
            </a:r>
            <a:r>
              <a:rPr lang="ja-JP" altLang="en-US" sz="2000" dirty="0">
                <a:solidFill>
                  <a:schemeClr val="tx2"/>
                </a:solidFill>
                <a:latin typeface="HG丸ｺﾞｼｯｸM-PRO" panose="020F0600000000000000" pitchFamily="50" charset="-128"/>
                <a:ea typeface="HG丸ｺﾞｼｯｸM-PRO" panose="020F0600000000000000" pitchFamily="50" charset="-128"/>
              </a:rPr>
              <a:t>名のインストラクターがアシストガイドいたします。</a:t>
            </a:r>
            <a:endParaRPr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000" dirty="0">
                <a:solidFill>
                  <a:schemeClr val="tx2"/>
                </a:solidFill>
                <a:latin typeface="HG丸ｺﾞｼｯｸM-PRO" panose="020F0600000000000000" pitchFamily="50" charset="-128"/>
                <a:ea typeface="HG丸ｺﾞｼｯｸM-PRO" panose="020F0600000000000000" pitchFamily="50" charset="-128"/>
              </a:rPr>
              <a:t>※</a:t>
            </a:r>
            <a:r>
              <a:rPr lang="ja-JP" altLang="en-US" sz="2000" dirty="0">
                <a:solidFill>
                  <a:schemeClr val="tx2"/>
                </a:solidFill>
                <a:latin typeface="HG丸ｺﾞｼｯｸM-PRO" panose="020F0600000000000000" pitchFamily="50" charset="-128"/>
                <a:ea typeface="HG丸ｺﾞｼｯｸM-PRO" panose="020F0600000000000000" pitchFamily="50" charset="-128"/>
              </a:rPr>
              <a:t>実施人数による価格の変動はありません。</a:t>
            </a:r>
            <a:endParaRPr lang="en-US" altLang="ja-JP" sz="20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10000"/>
              </a:lnSpc>
              <a:buNone/>
            </a:pPr>
            <a:r>
              <a:rPr lang="en-US" altLang="ja-JP" sz="2000" dirty="0">
                <a:solidFill>
                  <a:schemeClr val="tx2"/>
                </a:solidFill>
                <a:latin typeface="HG丸ｺﾞｼｯｸM-PRO" panose="020F0600000000000000" pitchFamily="50" charset="-128"/>
                <a:ea typeface="HG丸ｺﾞｼｯｸM-PRO" panose="020F0600000000000000" pitchFamily="50" charset="-128"/>
              </a:rPr>
              <a:t>※</a:t>
            </a:r>
            <a:r>
              <a:rPr lang="ja-JP" altLang="en-US" sz="2000" dirty="0">
                <a:solidFill>
                  <a:schemeClr val="tx2"/>
                </a:solidFill>
                <a:latin typeface="HG丸ｺﾞｼｯｸM-PRO" panose="020F0600000000000000" pitchFamily="50" charset="-128"/>
                <a:ea typeface="HG丸ｺﾞｼｯｸM-PRO" panose="020F0600000000000000" pitchFamily="50" charset="-128"/>
              </a:rPr>
              <a:t>年間を通して実施いたしますが不良予測される海況状況（特に冬場）によっては受付出来ない日程が発生する場合があります。</a:t>
            </a:r>
            <a:endParaRPr lang="en-US" altLang="ja-JP" sz="2000" dirty="0">
              <a:solidFill>
                <a:schemeClr val="tx2"/>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590128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E8A368-07BE-4C82-D998-A00875D7E104}"/>
              </a:ext>
            </a:extLst>
          </p:cNvPr>
          <p:cNvSpPr>
            <a:spLocks noGrp="1"/>
          </p:cNvSpPr>
          <p:nvPr>
            <p:ph type="title"/>
          </p:nvPr>
        </p:nvSpPr>
        <p:spPr>
          <a:xfrm>
            <a:off x="367552" y="2910392"/>
            <a:ext cx="5215667" cy="774551"/>
          </a:xfrm>
        </p:spPr>
        <p:txBody>
          <a:bodyPr>
            <a:normAutofit/>
          </a:bodyPr>
          <a:lstStyle/>
          <a:p>
            <a:r>
              <a:rPr kumimoji="1" lang="ja-JP" altLang="en-US" sz="2800" u="sng" dirty="0">
                <a:solidFill>
                  <a:schemeClr val="tx2"/>
                </a:solidFill>
                <a:latin typeface="HG丸ｺﾞｼｯｸM-PRO" panose="020F0600000000000000" pitchFamily="50" charset="-128"/>
                <a:ea typeface="HG丸ｺﾞｼｯｸM-PRO" panose="020F0600000000000000" pitchFamily="50" charset="-128"/>
              </a:rPr>
              <a:t>当日の注意事項、準備するもの</a:t>
            </a:r>
          </a:p>
        </p:txBody>
      </p:sp>
      <p:sp>
        <p:nvSpPr>
          <p:cNvPr id="3" name="コンテンツ プレースホルダー 2">
            <a:extLst>
              <a:ext uri="{FF2B5EF4-FFF2-40B4-BE49-F238E27FC236}">
                <a16:creationId xmlns:a16="http://schemas.microsoft.com/office/drawing/2014/main" id="{79C56B98-0E6C-3ABC-D850-9AB1A4D0D84A}"/>
              </a:ext>
            </a:extLst>
          </p:cNvPr>
          <p:cNvSpPr>
            <a:spLocks noGrp="1"/>
          </p:cNvSpPr>
          <p:nvPr>
            <p:ph idx="1"/>
          </p:nvPr>
        </p:nvSpPr>
        <p:spPr>
          <a:xfrm>
            <a:off x="367552" y="3560332"/>
            <a:ext cx="11456895" cy="2980317"/>
          </a:xfrm>
        </p:spPr>
        <p:txBody>
          <a:bodyPr>
            <a:noAutofit/>
          </a:bodyPr>
          <a:lstStyle/>
          <a:p>
            <a:pPr marL="0" indent="0">
              <a:buNone/>
            </a:pPr>
            <a:r>
              <a:rPr lang="ja-JP" altLang="en-US" sz="2100" dirty="0">
                <a:latin typeface="HG丸ｺﾞｼｯｸM-PRO" panose="020F0600000000000000" pitchFamily="50" charset="-128"/>
                <a:ea typeface="HG丸ｺﾞｼｯｸM-PRO" panose="020F0600000000000000" pitchFamily="50" charset="-128"/>
              </a:rPr>
              <a:t>注意事項</a:t>
            </a:r>
            <a:endParaRPr lang="en-US" altLang="ja-JP" sz="2100" dirty="0">
              <a:latin typeface="HG丸ｺﾞｼｯｸM-PRO" panose="020F0600000000000000" pitchFamily="50" charset="-128"/>
              <a:ea typeface="HG丸ｺﾞｼｯｸM-PRO" panose="020F0600000000000000" pitchFamily="50" charset="-128"/>
            </a:endParaRPr>
          </a:p>
          <a:p>
            <a:pPr marL="0" indent="0">
              <a:buNone/>
            </a:pPr>
            <a:r>
              <a:rPr kumimoji="1" lang="ja-JP" altLang="en-US" sz="2100" dirty="0">
                <a:solidFill>
                  <a:schemeClr val="tx2"/>
                </a:solidFill>
                <a:latin typeface="HG丸ｺﾞｼｯｸM-PRO" panose="020F0600000000000000" pitchFamily="50" charset="-128"/>
                <a:ea typeface="HG丸ｺﾞｼｯｸM-PRO" panose="020F0600000000000000" pitchFamily="50" charset="-128"/>
              </a:rPr>
              <a:t>・当日体調が悪い、飲酒している、二日酔い等、体調に不安を感じる方はお控えください。</a:t>
            </a:r>
            <a:endParaRPr kumimoji="1" lang="en-US" altLang="ja-JP" sz="21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en-US" altLang="ja-JP" sz="2100" dirty="0">
                <a:solidFill>
                  <a:schemeClr val="tx2"/>
                </a:solidFill>
                <a:latin typeface="HG丸ｺﾞｼｯｸM-PRO" panose="020F0600000000000000" pitchFamily="50" charset="-128"/>
                <a:ea typeface="HG丸ｺﾞｼｯｸM-PRO" panose="020F0600000000000000" pitchFamily="50" charset="-128"/>
              </a:rPr>
              <a:t>※</a:t>
            </a:r>
            <a:r>
              <a:rPr lang="ja-JP" altLang="en-US" sz="2100" dirty="0">
                <a:solidFill>
                  <a:schemeClr val="tx2"/>
                </a:solidFill>
                <a:latin typeface="HG丸ｺﾞｼｯｸM-PRO" panose="020F0600000000000000" pitchFamily="50" charset="-128"/>
                <a:ea typeface="HG丸ｺﾞｼｯｸM-PRO" panose="020F0600000000000000" pitchFamily="50" charset="-128"/>
              </a:rPr>
              <a:t>キャンセル料が発生します。（キャンセルポリシーをお読みください）</a:t>
            </a:r>
            <a:endParaRPr lang="en-US" altLang="ja-JP" sz="21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kumimoji="1" lang="ja-JP" altLang="en-US" sz="2100" dirty="0">
                <a:solidFill>
                  <a:schemeClr val="tx2"/>
                </a:solidFill>
                <a:latin typeface="HG丸ｺﾞｼｯｸM-PRO" panose="020F0600000000000000" pitchFamily="50" charset="-128"/>
                <a:ea typeface="HG丸ｺﾞｼｯｸM-PRO" panose="020F0600000000000000" pitchFamily="50" charset="-128"/>
              </a:rPr>
              <a:t>・船での移動に不安を感じる方（船酔い）は酔い止め薬を服用するなど対策を取ってください。</a:t>
            </a:r>
            <a:endParaRPr kumimoji="1" lang="en-US" altLang="ja-JP" sz="21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kumimoji="1" lang="ja-JP" altLang="en-US" sz="2100" dirty="0">
                <a:solidFill>
                  <a:schemeClr val="tx2"/>
                </a:solidFill>
                <a:latin typeface="HG丸ｺﾞｼｯｸM-PRO" panose="020F0600000000000000" pitchFamily="50" charset="-128"/>
                <a:ea typeface="HG丸ｺﾞｼｯｸM-PRO" panose="020F0600000000000000" pitchFamily="50" charset="-128"/>
              </a:rPr>
              <a:t>お持ち頂くもの</a:t>
            </a:r>
            <a:endParaRPr kumimoji="1" lang="en-US" altLang="ja-JP" sz="2100" dirty="0">
              <a:solidFill>
                <a:schemeClr val="tx2"/>
              </a:solidFill>
              <a:latin typeface="HG丸ｺﾞｼｯｸM-PRO" panose="020F0600000000000000" pitchFamily="50" charset="-128"/>
              <a:ea typeface="HG丸ｺﾞｼｯｸM-PRO" panose="020F0600000000000000" pitchFamily="50" charset="-128"/>
            </a:endParaRPr>
          </a:p>
          <a:p>
            <a:pPr marL="0" indent="0">
              <a:buNone/>
            </a:pPr>
            <a:r>
              <a:rPr lang="ja-JP" altLang="en-US" sz="2100" dirty="0">
                <a:solidFill>
                  <a:schemeClr val="tx2"/>
                </a:solidFill>
                <a:latin typeface="HG丸ｺﾞｼｯｸM-PRO" panose="020F0600000000000000" pitchFamily="50" charset="-128"/>
                <a:ea typeface="HG丸ｺﾞｼｯｸM-PRO" panose="020F0600000000000000" pitchFamily="50" charset="-128"/>
              </a:rPr>
              <a:t>・</a:t>
            </a:r>
            <a:r>
              <a:rPr kumimoji="1" lang="ja-JP" altLang="en-US" sz="2100" dirty="0">
                <a:solidFill>
                  <a:schemeClr val="tx2"/>
                </a:solidFill>
                <a:latin typeface="HG丸ｺﾞｼｯｸM-PRO" panose="020F0600000000000000" pitchFamily="50" charset="-128"/>
                <a:ea typeface="HG丸ｺﾞｼｯｸM-PRO" panose="020F0600000000000000" pitchFamily="50" charset="-128"/>
              </a:rPr>
              <a:t>水着（ウエットスーツのアンダーウエア）・飲み物（フタ付き）・着替え・バスタオル・シャンプー、石鹸（シャワー室には常備しておりません）</a:t>
            </a:r>
          </a:p>
        </p:txBody>
      </p:sp>
      <p:sp>
        <p:nvSpPr>
          <p:cNvPr id="4" name="タイトル 1">
            <a:extLst>
              <a:ext uri="{FF2B5EF4-FFF2-40B4-BE49-F238E27FC236}">
                <a16:creationId xmlns:a16="http://schemas.microsoft.com/office/drawing/2014/main" id="{EBE89E28-0120-92A3-7A59-0CF56705506A}"/>
              </a:ext>
            </a:extLst>
          </p:cNvPr>
          <p:cNvSpPr txBox="1">
            <a:spLocks/>
          </p:cNvSpPr>
          <p:nvPr/>
        </p:nvSpPr>
        <p:spPr>
          <a:xfrm>
            <a:off x="271384" y="216946"/>
            <a:ext cx="11798696" cy="7745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dirty="0">
                <a:solidFill>
                  <a:schemeClr val="tx2"/>
                </a:solidFill>
                <a:latin typeface="HG丸ｺﾞｼｯｸM-PRO" panose="020F0600000000000000" pitchFamily="50" charset="-128"/>
                <a:ea typeface="HG丸ｺﾞｼｯｸM-PRO" panose="020F0600000000000000" pitchFamily="50" charset="-128"/>
              </a:rPr>
              <a:t>貯蔵、引き揚げをすべて弊社に委託する場合</a:t>
            </a:r>
            <a:endParaRPr lang="en-US" altLang="ja-JP" sz="2800" dirty="0">
              <a:solidFill>
                <a:schemeClr val="tx2"/>
              </a:solidFill>
              <a:latin typeface="HG丸ｺﾞｼｯｸM-PRO" panose="020F0600000000000000" pitchFamily="50" charset="-128"/>
              <a:ea typeface="HG丸ｺﾞｼｯｸM-PRO" panose="020F0600000000000000" pitchFamily="50" charset="-128"/>
            </a:endParaRPr>
          </a:p>
          <a:p>
            <a:r>
              <a:rPr lang="ja-JP" altLang="en-US" sz="2800" u="sng" dirty="0">
                <a:solidFill>
                  <a:schemeClr val="tx2"/>
                </a:solidFill>
                <a:latin typeface="HG丸ｺﾞｼｯｸM-PRO" panose="020F0600000000000000" pitchFamily="50" charset="-128"/>
                <a:ea typeface="HG丸ｺﾞｼｯｸM-PRO" panose="020F0600000000000000" pitchFamily="50" charset="-128"/>
              </a:rPr>
              <a:t>ご指定の日に貯蔵、引き揚げを行います。　　</a:t>
            </a:r>
            <a:r>
              <a:rPr lang="en-US" altLang="ja-JP" sz="2400" u="sng" dirty="0">
                <a:solidFill>
                  <a:schemeClr val="tx2"/>
                </a:solidFill>
                <a:latin typeface="HG丸ｺﾞｼｯｸM-PRO" panose="020F0600000000000000" pitchFamily="50" charset="-128"/>
                <a:ea typeface="HG丸ｺﾞｼｯｸM-PRO" panose="020F0600000000000000" pitchFamily="50" charset="-128"/>
              </a:rPr>
              <a:t>※</a:t>
            </a:r>
            <a:r>
              <a:rPr lang="ja-JP" altLang="en-US" sz="2400" u="sng" dirty="0">
                <a:solidFill>
                  <a:schemeClr val="tx2"/>
                </a:solidFill>
                <a:latin typeface="HG丸ｺﾞｼｯｸM-PRO" panose="020F0600000000000000" pitchFamily="50" charset="-128"/>
                <a:ea typeface="HG丸ｺﾞｼｯｸM-PRO" panose="020F0600000000000000" pitchFamily="50" charset="-128"/>
              </a:rPr>
              <a:t>海況により日程のご相談</a:t>
            </a:r>
          </a:p>
        </p:txBody>
      </p:sp>
      <p:sp>
        <p:nvSpPr>
          <p:cNvPr id="5" name="コンテンツ プレースホルダー 2">
            <a:extLst>
              <a:ext uri="{FF2B5EF4-FFF2-40B4-BE49-F238E27FC236}">
                <a16:creationId xmlns:a16="http://schemas.microsoft.com/office/drawing/2014/main" id="{5A0866D3-2735-3536-30F0-43E79874C5D5}"/>
              </a:ext>
            </a:extLst>
          </p:cNvPr>
          <p:cNvSpPr txBox="1">
            <a:spLocks/>
          </p:cNvSpPr>
          <p:nvPr/>
        </p:nvSpPr>
        <p:spPr>
          <a:xfrm>
            <a:off x="271384" y="1115659"/>
            <a:ext cx="7678517" cy="20043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2" pitchFamily="18" charset="2"/>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9pPr>
          </a:lstStyle>
          <a:p>
            <a:pPr marL="0" indent="0">
              <a:lnSpc>
                <a:spcPct val="150000"/>
              </a:lnSpc>
              <a:buFont typeface="Wingdings 2" pitchFamily="18" charset="2"/>
              <a:buNone/>
            </a:pPr>
            <a:r>
              <a:rPr lang="ja-JP" altLang="en-US" sz="2100" dirty="0">
                <a:solidFill>
                  <a:schemeClr val="tx2"/>
                </a:solidFill>
                <a:latin typeface="HG丸ｺﾞｼｯｸM-PRO" panose="020F0600000000000000" pitchFamily="50" charset="-128"/>
                <a:ea typeface="HG丸ｺﾞｼｯｸM-PRO" panose="020F0600000000000000" pitchFamily="50" charset="-128"/>
              </a:rPr>
              <a:t>①海底貯蔵酒　貯蔵委託　　　　　￥</a:t>
            </a:r>
            <a:r>
              <a:rPr lang="en-US" altLang="ja-JP" sz="2100" dirty="0">
                <a:solidFill>
                  <a:schemeClr val="tx2"/>
                </a:solidFill>
                <a:latin typeface="HG丸ｺﾞｼｯｸM-PRO" panose="020F0600000000000000" pitchFamily="50" charset="-128"/>
                <a:ea typeface="HG丸ｺﾞｼｯｸM-PRO" panose="020F0600000000000000" pitchFamily="50" charset="-128"/>
              </a:rPr>
              <a:t>27,060</a:t>
            </a:r>
            <a:r>
              <a:rPr lang="ja-JP" altLang="en-US" sz="2100" dirty="0">
                <a:solidFill>
                  <a:schemeClr val="tx2"/>
                </a:solidFill>
                <a:latin typeface="HG丸ｺﾞｼｯｸM-PRO" panose="020F0600000000000000" pitchFamily="50" charset="-128"/>
                <a:ea typeface="HG丸ｺﾞｼｯｸM-PRO" panose="020F0600000000000000" pitchFamily="50" charset="-128"/>
              </a:rPr>
              <a:t>（税込み）</a:t>
            </a:r>
            <a:endParaRPr lang="en-US" altLang="ja-JP" sz="21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50000"/>
              </a:lnSpc>
              <a:buFont typeface="Wingdings 2" pitchFamily="18" charset="2"/>
              <a:buNone/>
            </a:pPr>
            <a:r>
              <a:rPr lang="ja-JP" altLang="en-US" sz="2100" dirty="0">
                <a:solidFill>
                  <a:schemeClr val="tx2"/>
                </a:solidFill>
                <a:latin typeface="HG丸ｺﾞｼｯｸM-PRO" panose="020F0600000000000000" pitchFamily="50" charset="-128"/>
                <a:ea typeface="HG丸ｺﾞｼｯｸM-PRO" panose="020F0600000000000000" pitchFamily="50" charset="-128"/>
              </a:rPr>
              <a:t>②海底貯蔵酒　引揚げ委託　　　　￥</a:t>
            </a:r>
            <a:r>
              <a:rPr lang="en-US" altLang="ja-JP" sz="2100" dirty="0">
                <a:solidFill>
                  <a:schemeClr val="tx2"/>
                </a:solidFill>
                <a:latin typeface="HG丸ｺﾞｼｯｸM-PRO" panose="020F0600000000000000" pitchFamily="50" charset="-128"/>
                <a:ea typeface="HG丸ｺﾞｼｯｸM-PRO" panose="020F0600000000000000" pitchFamily="50" charset="-128"/>
              </a:rPr>
              <a:t>22,990</a:t>
            </a:r>
            <a:r>
              <a:rPr lang="ja-JP" altLang="en-US" sz="2100" dirty="0">
                <a:solidFill>
                  <a:schemeClr val="tx2"/>
                </a:solidFill>
                <a:latin typeface="HG丸ｺﾞｼｯｸM-PRO" panose="020F0600000000000000" pitchFamily="50" charset="-128"/>
                <a:ea typeface="HG丸ｺﾞｼｯｸM-PRO" panose="020F0600000000000000" pitchFamily="50" charset="-128"/>
              </a:rPr>
              <a:t>（税込み）</a:t>
            </a:r>
            <a:endParaRPr lang="en-US" altLang="ja-JP" sz="21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50000"/>
              </a:lnSpc>
              <a:buFont typeface="Wingdings 2" pitchFamily="18" charset="2"/>
              <a:buNone/>
            </a:pPr>
            <a:r>
              <a:rPr lang="ja-JP" altLang="en-US" sz="2100" dirty="0">
                <a:solidFill>
                  <a:schemeClr val="tx2"/>
                </a:solidFill>
                <a:latin typeface="HG丸ｺﾞｼｯｸM-PRO" panose="020F0600000000000000" pitchFamily="50" charset="-128"/>
                <a:ea typeface="HG丸ｺﾞｼｯｸM-PRO" panose="020F0600000000000000" pitchFamily="50" charset="-128"/>
              </a:rPr>
              <a:t>③海底貯蔵酒　引揚げ＋貯蔵委託　￥</a:t>
            </a:r>
            <a:r>
              <a:rPr lang="en-US" altLang="ja-JP" sz="2100" dirty="0">
                <a:solidFill>
                  <a:schemeClr val="tx2"/>
                </a:solidFill>
                <a:latin typeface="HG丸ｺﾞｼｯｸM-PRO" panose="020F0600000000000000" pitchFamily="50" charset="-128"/>
                <a:ea typeface="HG丸ｺﾞｼｯｸM-PRO" panose="020F0600000000000000" pitchFamily="50" charset="-128"/>
              </a:rPr>
              <a:t>29,975</a:t>
            </a:r>
            <a:r>
              <a:rPr lang="ja-JP" altLang="en-US" sz="2100" dirty="0">
                <a:solidFill>
                  <a:schemeClr val="tx2"/>
                </a:solidFill>
                <a:latin typeface="HG丸ｺﾞｼｯｸM-PRO" panose="020F0600000000000000" pitchFamily="50" charset="-128"/>
                <a:ea typeface="HG丸ｺﾞｼｯｸM-PRO" panose="020F0600000000000000" pitchFamily="50" charset="-128"/>
              </a:rPr>
              <a:t>（税込み）</a:t>
            </a:r>
          </a:p>
        </p:txBody>
      </p:sp>
      <p:sp>
        <p:nvSpPr>
          <p:cNvPr id="7" name="スライド番号プレースホルダー 6">
            <a:extLst>
              <a:ext uri="{FF2B5EF4-FFF2-40B4-BE49-F238E27FC236}">
                <a16:creationId xmlns:a16="http://schemas.microsoft.com/office/drawing/2014/main" id="{6223D4EE-C831-AD8E-D8F3-03E5C74C760B}"/>
              </a:ext>
            </a:extLst>
          </p:cNvPr>
          <p:cNvSpPr>
            <a:spLocks noGrp="1"/>
          </p:cNvSpPr>
          <p:nvPr>
            <p:ph type="sldNum" sz="quarter" idx="12"/>
          </p:nvPr>
        </p:nvSpPr>
        <p:spPr/>
        <p:txBody>
          <a:bodyPr/>
          <a:lstStyle/>
          <a:p>
            <a:fld id="{3B3A5463-9C9B-42B9-9F93-5E603B58E38B}" type="slidenum">
              <a:rPr kumimoji="1" lang="ja-JP" altLang="en-US" smtClean="0"/>
              <a:t>11</a:t>
            </a:fld>
            <a:endParaRPr kumimoji="1" lang="ja-JP" altLang="en-US"/>
          </a:p>
        </p:txBody>
      </p:sp>
    </p:spTree>
    <p:extLst>
      <p:ext uri="{BB962C8B-B14F-4D97-AF65-F5344CB8AC3E}">
        <p14:creationId xmlns:p14="http://schemas.microsoft.com/office/powerpoint/2010/main" val="3793372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EB5F59-1482-A5FC-BCFF-A3DCA7EB91C4}"/>
              </a:ext>
            </a:extLst>
          </p:cNvPr>
          <p:cNvSpPr>
            <a:spLocks noGrp="1"/>
          </p:cNvSpPr>
          <p:nvPr>
            <p:ph type="title"/>
          </p:nvPr>
        </p:nvSpPr>
        <p:spPr>
          <a:xfrm>
            <a:off x="507401" y="231289"/>
            <a:ext cx="11173610" cy="742278"/>
          </a:xfrm>
        </p:spPr>
        <p:txBody>
          <a:bodyPr>
            <a:normAutofit fontScale="90000"/>
          </a:bodyPr>
          <a:lstStyle/>
          <a:p>
            <a:r>
              <a:rPr kumimoji="1" lang="ja-JP" altLang="en-US" sz="3200" dirty="0">
                <a:solidFill>
                  <a:schemeClr val="tx2"/>
                </a:solidFill>
                <a:latin typeface="HG丸ｺﾞｼｯｸM-PRO" panose="020F0600000000000000" pitchFamily="50" charset="-128"/>
                <a:ea typeface="HG丸ｺﾞｼｯｸM-PRO" panose="020F0600000000000000" pitchFamily="50" charset="-128"/>
              </a:rPr>
              <a:t>キャンセルポリシー　　　　</a:t>
            </a:r>
            <a:r>
              <a:rPr kumimoji="1" lang="en-US" altLang="ja-JP" sz="2200" dirty="0">
                <a:solidFill>
                  <a:schemeClr val="tx2"/>
                </a:solidFill>
                <a:latin typeface="HG丸ｺﾞｼｯｸM-PRO" panose="020F0600000000000000" pitchFamily="50" charset="-128"/>
                <a:ea typeface="HG丸ｺﾞｼｯｸM-PRO" panose="020F0600000000000000" pitchFamily="50" charset="-128"/>
              </a:rPr>
              <a:t>※</a:t>
            </a:r>
            <a:r>
              <a:rPr kumimoji="1" lang="ja-JP" altLang="en-US" sz="2200" dirty="0">
                <a:solidFill>
                  <a:schemeClr val="tx2"/>
                </a:solidFill>
                <a:latin typeface="HG丸ｺﾞｼｯｸM-PRO" panose="020F0600000000000000" pitchFamily="50" charset="-128"/>
                <a:ea typeface="HG丸ｺﾞｼｯｸM-PRO" panose="020F0600000000000000" pitchFamily="50" charset="-128"/>
              </a:rPr>
              <a:t>貯蔵ダイビングメニューに係るポリシーとなります。</a:t>
            </a:r>
          </a:p>
        </p:txBody>
      </p:sp>
      <p:sp>
        <p:nvSpPr>
          <p:cNvPr id="3" name="コンテンツ プレースホルダー 2">
            <a:extLst>
              <a:ext uri="{FF2B5EF4-FFF2-40B4-BE49-F238E27FC236}">
                <a16:creationId xmlns:a16="http://schemas.microsoft.com/office/drawing/2014/main" id="{472373A4-7197-52A8-170B-B60EFA0F8DE2}"/>
              </a:ext>
            </a:extLst>
          </p:cNvPr>
          <p:cNvSpPr>
            <a:spLocks noGrp="1"/>
          </p:cNvSpPr>
          <p:nvPr>
            <p:ph idx="1"/>
          </p:nvPr>
        </p:nvSpPr>
        <p:spPr>
          <a:xfrm>
            <a:off x="215153" y="968189"/>
            <a:ext cx="11758107" cy="5658522"/>
          </a:xfrm>
        </p:spPr>
        <p:txBody>
          <a:bodyPr>
            <a:normAutofit fontScale="25000" lnSpcReduction="20000"/>
          </a:bodyPr>
          <a:lstStyle/>
          <a:p>
            <a:pPr marL="0" indent="0">
              <a:lnSpc>
                <a:spcPct val="120000"/>
              </a:lnSpc>
              <a:buNone/>
            </a:pPr>
            <a:br>
              <a:rPr lang="en-US" altLang="ja-JP" dirty="0"/>
            </a:br>
            <a:br>
              <a:rPr lang="en-US" altLang="ja-JP" dirty="0"/>
            </a:br>
            <a:r>
              <a:rPr lang="ja-JP" altLang="ja-JP" sz="7200" dirty="0">
                <a:solidFill>
                  <a:schemeClr val="tx2"/>
                </a:solidFill>
                <a:latin typeface="HG丸ｺﾞｼｯｸM-PRO" panose="020F0600000000000000" pitchFamily="50" charset="-128"/>
                <a:ea typeface="HG丸ｺﾞｼｯｸM-PRO" panose="020F0600000000000000" pitchFamily="50" charset="-128"/>
              </a:rPr>
              <a:t>ご予約の全部又は一部をキャンセルされた場合は、取消料として次にあげるところのキャンセル代を申し受けます</a:t>
            </a:r>
            <a:r>
              <a:rPr lang="ja-JP" altLang="en-US" sz="7200" dirty="0">
                <a:solidFill>
                  <a:schemeClr val="tx2"/>
                </a:solidFill>
                <a:latin typeface="HG丸ｺﾞｼｯｸM-PRO" panose="020F0600000000000000" pitchFamily="50" charset="-128"/>
                <a:ea typeface="HG丸ｺﾞｼｯｸM-PRO" panose="020F0600000000000000" pitchFamily="50" charset="-128"/>
              </a:rPr>
              <a:t>、</a:t>
            </a:r>
            <a:r>
              <a:rPr lang="ja-JP" altLang="ja-JP" sz="7200" dirty="0">
                <a:solidFill>
                  <a:schemeClr val="tx2"/>
                </a:solidFill>
                <a:latin typeface="HG丸ｺﾞｼｯｸM-PRO" panose="020F0600000000000000" pitchFamily="50" charset="-128"/>
                <a:ea typeface="HG丸ｺﾞｼｯｸM-PRO" panose="020F0600000000000000" pitchFamily="50" charset="-128"/>
              </a:rPr>
              <a:t>あらかじめ御了承ください。</a:t>
            </a:r>
            <a:endParaRPr lang="en-US" altLang="ja-JP" sz="72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en-US" altLang="ja-JP" sz="7200" dirty="0">
                <a:solidFill>
                  <a:schemeClr val="tx2"/>
                </a:solidFill>
                <a:latin typeface="HG丸ｺﾞｼｯｸM-PRO" panose="020F0600000000000000" pitchFamily="50" charset="-128"/>
                <a:ea typeface="HG丸ｺﾞｼｯｸM-PRO" panose="020F0600000000000000" pitchFamily="50" charset="-128"/>
              </a:rPr>
              <a:t>※</a:t>
            </a:r>
            <a:r>
              <a:rPr lang="ja-JP" altLang="en-US" sz="7200" dirty="0">
                <a:solidFill>
                  <a:schemeClr val="tx2"/>
                </a:solidFill>
                <a:latin typeface="HG丸ｺﾞｼｯｸM-PRO" panose="020F0600000000000000" pitchFamily="50" charset="-128"/>
                <a:ea typeface="HG丸ｺﾞｼｯｸM-PRO" panose="020F0600000000000000" pitchFamily="50" charset="-128"/>
              </a:rPr>
              <a:t>ダイビングに係る料金、ボトルに係る料金は別となりますが弊社の提供するボトルに関しましてはキャンセル料は発生しません（お客様の準備するボトルに関しましては防水施工費￥</a:t>
            </a:r>
            <a:r>
              <a:rPr lang="en-US" altLang="ja-JP" sz="7200" dirty="0">
                <a:solidFill>
                  <a:schemeClr val="tx2"/>
                </a:solidFill>
                <a:latin typeface="HG丸ｺﾞｼｯｸM-PRO" panose="020F0600000000000000" pitchFamily="50" charset="-128"/>
                <a:ea typeface="HG丸ｺﾞｼｯｸM-PRO" panose="020F0600000000000000" pitchFamily="50" charset="-128"/>
              </a:rPr>
              <a:t>350</a:t>
            </a:r>
            <a:r>
              <a:rPr lang="ja-JP" altLang="en-US" sz="7200" dirty="0">
                <a:solidFill>
                  <a:schemeClr val="tx2"/>
                </a:solidFill>
                <a:latin typeface="HG丸ｺﾞｼｯｸM-PRO" panose="020F0600000000000000" pitchFamily="50" charset="-128"/>
                <a:ea typeface="HG丸ｺﾞｼｯｸM-PRO" panose="020F0600000000000000" pitchFamily="50" charset="-128"/>
              </a:rPr>
              <a:t>の実費が係ります。）</a:t>
            </a:r>
            <a:endParaRPr lang="en-US" altLang="ja-JP" sz="72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en-US" sz="7200" dirty="0">
                <a:solidFill>
                  <a:schemeClr val="tx2"/>
                </a:solidFill>
                <a:latin typeface="HG丸ｺﾞｼｯｸM-PRO" panose="020F0600000000000000" pitchFamily="50" charset="-128"/>
                <a:ea typeface="HG丸ｺﾞｼｯｸM-PRO" panose="020F0600000000000000" pitchFamily="50" charset="-128"/>
              </a:rPr>
              <a:t>・メニュー開催の</a:t>
            </a:r>
            <a:r>
              <a:rPr lang="en-US" altLang="ja-JP" sz="7200" dirty="0">
                <a:solidFill>
                  <a:schemeClr val="tx2"/>
                </a:solidFill>
                <a:latin typeface="HG丸ｺﾞｼｯｸM-PRO" panose="020F0600000000000000" pitchFamily="50" charset="-128"/>
                <a:ea typeface="HG丸ｺﾞｼｯｸM-PRO" panose="020F0600000000000000" pitchFamily="50" charset="-128"/>
              </a:rPr>
              <a:t>14</a:t>
            </a:r>
            <a:r>
              <a:rPr lang="ja-JP" altLang="en-US" sz="7200" dirty="0">
                <a:solidFill>
                  <a:schemeClr val="tx2"/>
                </a:solidFill>
                <a:latin typeface="HG丸ｺﾞｼｯｸM-PRO" panose="020F0600000000000000" pitchFamily="50" charset="-128"/>
                <a:ea typeface="HG丸ｺﾞｼｯｸM-PRO" panose="020F0600000000000000" pitchFamily="50" charset="-128"/>
              </a:rPr>
              <a:t>日前まで：無料　　　　　　　　　　　　　　　　　　　　　　　　　　　　　　　　</a:t>
            </a:r>
            <a:endParaRPr lang="en-US" altLang="ja-JP" sz="72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en-US" sz="7200" dirty="0">
                <a:solidFill>
                  <a:schemeClr val="tx2"/>
                </a:solidFill>
                <a:latin typeface="HG丸ｺﾞｼｯｸM-PRO" panose="020F0600000000000000" pitchFamily="50" charset="-128"/>
                <a:ea typeface="HG丸ｺﾞｼｯｸM-PRO" panose="020F0600000000000000" pitchFamily="50" charset="-128"/>
              </a:rPr>
              <a:t>・メニュー開催の</a:t>
            </a:r>
            <a:r>
              <a:rPr lang="en-US" altLang="ja-JP" sz="7200" dirty="0">
                <a:solidFill>
                  <a:schemeClr val="tx2"/>
                </a:solidFill>
                <a:latin typeface="HG丸ｺﾞｼｯｸM-PRO" panose="020F0600000000000000" pitchFamily="50" charset="-128"/>
                <a:ea typeface="HG丸ｺﾞｼｯｸM-PRO" panose="020F0600000000000000" pitchFamily="50" charset="-128"/>
              </a:rPr>
              <a:t>13</a:t>
            </a:r>
            <a:r>
              <a:rPr lang="ja-JP" altLang="en-US" sz="7200" dirty="0">
                <a:solidFill>
                  <a:schemeClr val="tx2"/>
                </a:solidFill>
                <a:latin typeface="HG丸ｺﾞｼｯｸM-PRO" panose="020F0600000000000000" pitchFamily="50" charset="-128"/>
                <a:ea typeface="HG丸ｺﾞｼｯｸM-PRO" panose="020F0600000000000000" pitchFamily="50" charset="-128"/>
              </a:rPr>
              <a:t>日前～</a:t>
            </a:r>
            <a:r>
              <a:rPr lang="en-US" altLang="ja-JP" sz="7200" dirty="0">
                <a:solidFill>
                  <a:schemeClr val="tx2"/>
                </a:solidFill>
                <a:latin typeface="HG丸ｺﾞｼｯｸM-PRO" panose="020F0600000000000000" pitchFamily="50" charset="-128"/>
                <a:ea typeface="HG丸ｺﾞｼｯｸM-PRO" panose="020F0600000000000000" pitchFamily="50" charset="-128"/>
              </a:rPr>
              <a:t>7</a:t>
            </a:r>
            <a:r>
              <a:rPr lang="ja-JP" altLang="en-US" sz="7200" dirty="0">
                <a:solidFill>
                  <a:schemeClr val="tx2"/>
                </a:solidFill>
                <a:latin typeface="HG丸ｺﾞｼｯｸM-PRO" panose="020F0600000000000000" pitchFamily="50" charset="-128"/>
                <a:ea typeface="HG丸ｺﾞｼｯｸM-PRO" panose="020F0600000000000000" pitchFamily="50" charset="-128"/>
              </a:rPr>
              <a:t>日前：貯蔵ダイビングに係る実費の</a:t>
            </a:r>
            <a:r>
              <a:rPr lang="en-US" altLang="ja-JP" sz="7200" dirty="0">
                <a:solidFill>
                  <a:schemeClr val="tx2"/>
                </a:solidFill>
                <a:latin typeface="HG丸ｺﾞｼｯｸM-PRO" panose="020F0600000000000000" pitchFamily="50" charset="-128"/>
                <a:ea typeface="HG丸ｺﾞｼｯｸM-PRO" panose="020F0600000000000000" pitchFamily="50" charset="-128"/>
              </a:rPr>
              <a:t>20</a:t>
            </a:r>
            <a:r>
              <a:rPr lang="ja-JP" altLang="en-US" sz="7200" dirty="0">
                <a:solidFill>
                  <a:schemeClr val="tx2"/>
                </a:solidFill>
                <a:latin typeface="HG丸ｺﾞｼｯｸM-PRO" panose="020F0600000000000000" pitchFamily="50" charset="-128"/>
                <a:ea typeface="HG丸ｺﾞｼｯｸM-PRO" panose="020F0600000000000000" pitchFamily="50" charset="-128"/>
              </a:rPr>
              <a:t>％</a:t>
            </a:r>
            <a:endParaRPr lang="en-US" altLang="ja-JP" sz="7200" dirty="0">
              <a:solidFill>
                <a:schemeClr val="tx2"/>
              </a:solidFill>
              <a:latin typeface="HG丸ｺﾞｼｯｸM-PRO" panose="020F0600000000000000" pitchFamily="50" charset="-128"/>
              <a:ea typeface="HG丸ｺﾞｼｯｸM-PRO" panose="020F0600000000000000" pitchFamily="50" charset="-128"/>
            </a:endParaRPr>
          </a:p>
          <a:p>
            <a:pPr marL="0" indent="0">
              <a:lnSpc>
                <a:spcPct val="120000"/>
              </a:lnSpc>
              <a:buNone/>
            </a:pPr>
            <a:r>
              <a:rPr lang="ja-JP" altLang="en-US" sz="7200" dirty="0">
                <a:solidFill>
                  <a:schemeClr val="tx2"/>
                </a:solidFill>
                <a:latin typeface="HG丸ｺﾞｼｯｸM-PRO" panose="020F0600000000000000" pitchFamily="50" charset="-128"/>
                <a:ea typeface="HG丸ｺﾞｼｯｸM-PRO" panose="020F0600000000000000" pitchFamily="50" charset="-128"/>
              </a:rPr>
              <a:t>・</a:t>
            </a:r>
            <a:r>
              <a:rPr lang="ja-JP" altLang="ja-JP" sz="7200" dirty="0">
                <a:solidFill>
                  <a:schemeClr val="tx2"/>
                </a:solidFill>
                <a:latin typeface="HG丸ｺﾞｼｯｸM-PRO" panose="020F0600000000000000" pitchFamily="50" charset="-128"/>
                <a:ea typeface="HG丸ｺﾞｼｯｸM-PRO" panose="020F0600000000000000" pitchFamily="50" charset="-128"/>
              </a:rPr>
              <a:t>メニュー開催の</a:t>
            </a:r>
            <a:r>
              <a:rPr lang="en-US" altLang="ja-JP" sz="7200" dirty="0">
                <a:solidFill>
                  <a:schemeClr val="tx2"/>
                </a:solidFill>
                <a:latin typeface="HG丸ｺﾞｼｯｸM-PRO" panose="020F0600000000000000" pitchFamily="50" charset="-128"/>
                <a:ea typeface="HG丸ｺﾞｼｯｸM-PRO" panose="020F0600000000000000" pitchFamily="50" charset="-128"/>
              </a:rPr>
              <a:t>2</a:t>
            </a:r>
            <a:r>
              <a:rPr lang="ja-JP" altLang="ja-JP" sz="7200" dirty="0">
                <a:solidFill>
                  <a:schemeClr val="tx2"/>
                </a:solidFill>
                <a:latin typeface="HG丸ｺﾞｼｯｸM-PRO" panose="020F0600000000000000" pitchFamily="50" charset="-128"/>
                <a:ea typeface="HG丸ｺﾞｼｯｸM-PRO" panose="020F0600000000000000" pitchFamily="50" charset="-128"/>
              </a:rPr>
              <a:t>日前</a:t>
            </a:r>
            <a:r>
              <a:rPr lang="ja-JP" altLang="en-US" sz="7200" dirty="0">
                <a:solidFill>
                  <a:schemeClr val="tx2"/>
                </a:solidFill>
                <a:latin typeface="HG丸ｺﾞｼｯｸM-PRO" panose="020F0600000000000000" pitchFamily="50" charset="-128"/>
                <a:ea typeface="HG丸ｺﾞｼｯｸM-PRO" panose="020F0600000000000000" pitchFamily="50" charset="-128"/>
              </a:rPr>
              <a:t>：貯蔵ダイビングに係る実費</a:t>
            </a:r>
            <a:r>
              <a:rPr lang="ja-JP" altLang="ja-JP" sz="7200" dirty="0">
                <a:solidFill>
                  <a:schemeClr val="tx2"/>
                </a:solidFill>
                <a:latin typeface="HG丸ｺﾞｼｯｸM-PRO" panose="020F0600000000000000" pitchFamily="50" charset="-128"/>
                <a:ea typeface="HG丸ｺﾞｼｯｸM-PRO" panose="020F0600000000000000" pitchFamily="50" charset="-128"/>
              </a:rPr>
              <a:t>の</a:t>
            </a:r>
            <a:r>
              <a:rPr lang="en-US" altLang="ja-JP" sz="7200" dirty="0">
                <a:solidFill>
                  <a:schemeClr val="tx2"/>
                </a:solidFill>
                <a:latin typeface="HG丸ｺﾞｼｯｸM-PRO" panose="020F0600000000000000" pitchFamily="50" charset="-128"/>
                <a:ea typeface="HG丸ｺﾞｼｯｸM-PRO" panose="020F0600000000000000" pitchFamily="50" charset="-128"/>
              </a:rPr>
              <a:t>50%</a:t>
            </a:r>
          </a:p>
          <a:p>
            <a:pPr marL="0" indent="0">
              <a:lnSpc>
                <a:spcPct val="120000"/>
              </a:lnSpc>
              <a:buNone/>
            </a:pPr>
            <a:r>
              <a:rPr lang="ja-JP" altLang="en-US" sz="7200" dirty="0">
                <a:solidFill>
                  <a:schemeClr val="tx2"/>
                </a:solidFill>
                <a:latin typeface="HG丸ｺﾞｼｯｸM-PRO" panose="020F0600000000000000" pitchFamily="50" charset="-128"/>
                <a:ea typeface="HG丸ｺﾞｼｯｸM-PRO" panose="020F0600000000000000" pitchFamily="50" charset="-128"/>
              </a:rPr>
              <a:t>・</a:t>
            </a:r>
            <a:r>
              <a:rPr lang="ja-JP" altLang="ja-JP" sz="7200" dirty="0">
                <a:solidFill>
                  <a:schemeClr val="tx2"/>
                </a:solidFill>
                <a:latin typeface="HG丸ｺﾞｼｯｸM-PRO" panose="020F0600000000000000" pitchFamily="50" charset="-128"/>
                <a:ea typeface="HG丸ｺﾞｼｯｸM-PRO" panose="020F0600000000000000" pitchFamily="50" charset="-128"/>
              </a:rPr>
              <a:t>メニュー開催の前日</a:t>
            </a:r>
            <a:r>
              <a:rPr lang="ja-JP" altLang="en-US" sz="7200" dirty="0">
                <a:solidFill>
                  <a:schemeClr val="tx2"/>
                </a:solidFill>
                <a:latin typeface="HG丸ｺﾞｼｯｸM-PRO" panose="020F0600000000000000" pitchFamily="50" charset="-128"/>
                <a:ea typeface="HG丸ｺﾞｼｯｸM-PRO" panose="020F0600000000000000" pitchFamily="50" charset="-128"/>
              </a:rPr>
              <a:t>：貯蔵ダイビングに係る実費</a:t>
            </a:r>
            <a:r>
              <a:rPr lang="ja-JP" altLang="ja-JP" sz="7200" dirty="0">
                <a:solidFill>
                  <a:schemeClr val="tx2"/>
                </a:solidFill>
                <a:latin typeface="HG丸ｺﾞｼｯｸM-PRO" panose="020F0600000000000000" pitchFamily="50" charset="-128"/>
                <a:ea typeface="HG丸ｺﾞｼｯｸM-PRO" panose="020F0600000000000000" pitchFamily="50" charset="-128"/>
              </a:rPr>
              <a:t>の</a:t>
            </a:r>
            <a:r>
              <a:rPr lang="en-US" altLang="ja-JP" sz="7200" dirty="0">
                <a:solidFill>
                  <a:schemeClr val="tx2"/>
                </a:solidFill>
                <a:latin typeface="HG丸ｺﾞｼｯｸM-PRO" panose="020F0600000000000000" pitchFamily="50" charset="-128"/>
                <a:ea typeface="HG丸ｺﾞｼｯｸM-PRO" panose="020F0600000000000000" pitchFamily="50" charset="-128"/>
              </a:rPr>
              <a:t>80%</a:t>
            </a:r>
          </a:p>
          <a:p>
            <a:pPr marL="0" indent="0">
              <a:lnSpc>
                <a:spcPct val="120000"/>
              </a:lnSpc>
              <a:buNone/>
            </a:pPr>
            <a:r>
              <a:rPr lang="ja-JP" altLang="en-US" sz="7200" dirty="0">
                <a:solidFill>
                  <a:schemeClr val="tx2"/>
                </a:solidFill>
                <a:latin typeface="HG丸ｺﾞｼｯｸM-PRO" panose="020F0600000000000000" pitchFamily="50" charset="-128"/>
                <a:ea typeface="HG丸ｺﾞｼｯｸM-PRO" panose="020F0600000000000000" pitchFamily="50" charset="-128"/>
              </a:rPr>
              <a:t>・</a:t>
            </a:r>
            <a:r>
              <a:rPr lang="ja-JP" altLang="ja-JP" sz="7200" dirty="0">
                <a:solidFill>
                  <a:schemeClr val="tx2"/>
                </a:solidFill>
                <a:latin typeface="HG丸ｺﾞｼｯｸM-PRO" panose="020F0600000000000000" pitchFamily="50" charset="-128"/>
                <a:ea typeface="HG丸ｺﾞｼｯｸM-PRO" panose="020F0600000000000000" pitchFamily="50" charset="-128"/>
              </a:rPr>
              <a:t>メニュー開催の当日</a:t>
            </a:r>
            <a:r>
              <a:rPr lang="ja-JP" altLang="en-US" sz="7200" dirty="0">
                <a:solidFill>
                  <a:schemeClr val="tx2"/>
                </a:solidFill>
                <a:latin typeface="HG丸ｺﾞｼｯｸM-PRO" panose="020F0600000000000000" pitchFamily="50" charset="-128"/>
                <a:ea typeface="HG丸ｺﾞｼｯｸM-PRO" panose="020F0600000000000000" pitchFamily="50" charset="-128"/>
              </a:rPr>
              <a:t>：貯蔵ダイビングに係る実費</a:t>
            </a:r>
            <a:r>
              <a:rPr lang="ja-JP" altLang="ja-JP" sz="7200" dirty="0">
                <a:solidFill>
                  <a:schemeClr val="tx2"/>
                </a:solidFill>
                <a:latin typeface="HG丸ｺﾞｼｯｸM-PRO" panose="020F0600000000000000" pitchFamily="50" charset="-128"/>
                <a:ea typeface="HG丸ｺﾞｼｯｸM-PRO" panose="020F0600000000000000" pitchFamily="50" charset="-128"/>
              </a:rPr>
              <a:t>の</a:t>
            </a:r>
            <a:r>
              <a:rPr lang="en-US" altLang="ja-JP" sz="7200" dirty="0">
                <a:solidFill>
                  <a:schemeClr val="tx2"/>
                </a:solidFill>
                <a:latin typeface="HG丸ｺﾞｼｯｸM-PRO" panose="020F0600000000000000" pitchFamily="50" charset="-128"/>
                <a:ea typeface="HG丸ｺﾞｼｯｸM-PRO" panose="020F0600000000000000" pitchFamily="50" charset="-128"/>
              </a:rPr>
              <a:t>100%</a:t>
            </a:r>
          </a:p>
          <a:p>
            <a:pPr marL="0" indent="0">
              <a:lnSpc>
                <a:spcPct val="170000"/>
              </a:lnSpc>
              <a:buNone/>
            </a:pPr>
            <a:br>
              <a:rPr lang="en-US" altLang="ja-JP" sz="7200" dirty="0">
                <a:solidFill>
                  <a:schemeClr val="tx2"/>
                </a:solidFill>
                <a:latin typeface="HG丸ｺﾞｼｯｸM-PRO" panose="020F0600000000000000" pitchFamily="50" charset="-128"/>
                <a:ea typeface="HG丸ｺﾞｼｯｸM-PRO" panose="020F0600000000000000" pitchFamily="50" charset="-128"/>
              </a:rPr>
            </a:br>
            <a:r>
              <a:rPr lang="ja-JP" altLang="ja-JP" sz="7200" dirty="0">
                <a:solidFill>
                  <a:schemeClr val="tx2"/>
                </a:solidFill>
                <a:latin typeface="HG丸ｺﾞｼｯｸM-PRO" panose="020F0600000000000000" pitchFamily="50" charset="-128"/>
                <a:ea typeface="HG丸ｺﾞｼｯｸM-PRO" panose="020F0600000000000000" pitchFamily="50" charset="-128"/>
              </a:rPr>
              <a:t>但し、メニュー開催当日において連絡が無く</a:t>
            </a:r>
            <a:r>
              <a:rPr lang="ja-JP" altLang="en-US" sz="7200" dirty="0">
                <a:solidFill>
                  <a:schemeClr val="tx2"/>
                </a:solidFill>
                <a:latin typeface="HG丸ｺﾞｼｯｸM-PRO" panose="020F0600000000000000" pitchFamily="50" charset="-128"/>
                <a:ea typeface="HG丸ｺﾞｼｯｸM-PRO" panose="020F0600000000000000" pitchFamily="50" charset="-128"/>
              </a:rPr>
              <a:t>実施</a:t>
            </a:r>
            <a:r>
              <a:rPr lang="ja-JP" altLang="ja-JP" sz="7200" dirty="0">
                <a:solidFill>
                  <a:schemeClr val="tx2"/>
                </a:solidFill>
                <a:latin typeface="HG丸ｺﾞｼｯｸM-PRO" panose="020F0600000000000000" pitchFamily="50" charset="-128"/>
                <a:ea typeface="HG丸ｺﾞｼｯｸM-PRO" panose="020F0600000000000000" pitchFamily="50" charset="-128"/>
              </a:rPr>
              <a:t>できなかったことが、航空機</a:t>
            </a:r>
            <a:r>
              <a:rPr lang="ja-JP" altLang="en-US" sz="7200" dirty="0">
                <a:solidFill>
                  <a:schemeClr val="tx2"/>
                </a:solidFill>
                <a:latin typeface="HG丸ｺﾞｼｯｸM-PRO" panose="020F0600000000000000" pitchFamily="50" charset="-128"/>
                <a:ea typeface="HG丸ｺﾞｼｯｸM-PRO" panose="020F0600000000000000" pitchFamily="50" charset="-128"/>
              </a:rPr>
              <a:t>、船舶等</a:t>
            </a:r>
            <a:r>
              <a:rPr lang="ja-JP" altLang="ja-JP" sz="7200" dirty="0">
                <a:solidFill>
                  <a:schemeClr val="tx2"/>
                </a:solidFill>
                <a:latin typeface="HG丸ｺﾞｼｯｸM-PRO" panose="020F0600000000000000" pitchFamily="50" charset="-128"/>
                <a:ea typeface="HG丸ｺﾞｼｯｸM-PRO" panose="020F0600000000000000" pitchFamily="50" charset="-128"/>
              </a:rPr>
              <a:t>の不着又は遅延の場合、キャンセル代の申し受けはいたしません。</a:t>
            </a:r>
            <a:r>
              <a:rPr lang="ja-JP" altLang="en-US" sz="7200" dirty="0">
                <a:solidFill>
                  <a:schemeClr val="tx2"/>
                </a:solidFill>
                <a:latin typeface="HG丸ｺﾞｼｯｸM-PRO" panose="020F0600000000000000" pitchFamily="50" charset="-128"/>
                <a:ea typeface="HG丸ｺﾞｼｯｸM-PRO" panose="020F0600000000000000" pitchFamily="50" charset="-128"/>
              </a:rPr>
              <a:t>（</a:t>
            </a:r>
            <a:r>
              <a:rPr lang="en-US" altLang="ja-JP" sz="7200" dirty="0">
                <a:solidFill>
                  <a:schemeClr val="tx2"/>
                </a:solidFill>
                <a:latin typeface="HG丸ｺﾞｼｯｸM-PRO" panose="020F0600000000000000" pitchFamily="50" charset="-128"/>
                <a:ea typeface="HG丸ｺﾞｼｯｸM-PRO" panose="020F0600000000000000" pitchFamily="50" charset="-128"/>
              </a:rPr>
              <a:t>※</a:t>
            </a:r>
            <a:r>
              <a:rPr lang="ja-JP" altLang="en-US" sz="7200" dirty="0">
                <a:solidFill>
                  <a:schemeClr val="tx2"/>
                </a:solidFill>
                <a:latin typeface="HG丸ｺﾞｼｯｸM-PRO" panose="020F0600000000000000" pitchFamily="50" charset="-128"/>
                <a:ea typeface="HG丸ｺﾞｼｯｸM-PRO" panose="020F0600000000000000" pitchFamily="50" charset="-128"/>
              </a:rPr>
              <a:t>欠航、遅延証明書の提示をお願いいたします。）</a:t>
            </a:r>
            <a:br>
              <a:rPr lang="en-US" altLang="ja-JP" sz="7200" dirty="0">
                <a:solidFill>
                  <a:schemeClr val="tx2"/>
                </a:solidFill>
                <a:latin typeface="HG丸ｺﾞｼｯｸM-PRO" panose="020F0600000000000000" pitchFamily="50" charset="-128"/>
                <a:ea typeface="HG丸ｺﾞｼｯｸM-PRO" panose="020F0600000000000000" pitchFamily="50" charset="-128"/>
              </a:rPr>
            </a:br>
            <a:r>
              <a:rPr lang="ja-JP" altLang="ja-JP" sz="7200" dirty="0">
                <a:solidFill>
                  <a:schemeClr val="tx2"/>
                </a:solidFill>
                <a:latin typeface="HG丸ｺﾞｼｯｸM-PRO" panose="020F0600000000000000" pitchFamily="50" charset="-128"/>
                <a:ea typeface="HG丸ｺﾞｼｯｸM-PRO" panose="020F0600000000000000" pitchFamily="50" charset="-128"/>
              </a:rPr>
              <a:t>また</a:t>
            </a:r>
            <a:r>
              <a:rPr lang="ja-JP" altLang="en-US" sz="7200" dirty="0">
                <a:solidFill>
                  <a:schemeClr val="tx2"/>
                </a:solidFill>
                <a:latin typeface="HG丸ｺﾞｼｯｸM-PRO" panose="020F0600000000000000" pitchFamily="50" charset="-128"/>
                <a:ea typeface="HG丸ｺﾞｼｯｸM-PRO" panose="020F0600000000000000" pitchFamily="50" charset="-128"/>
              </a:rPr>
              <a:t>当日、台風の接近や海洋状況が悪化し、実施出来ない場合は中止（又は延期）とし、料金を返金（延期の場合を除く）いたします。</a:t>
            </a:r>
            <a:endParaRPr lang="en-US" altLang="ja-JP" sz="7200" dirty="0">
              <a:solidFill>
                <a:schemeClr val="tx2"/>
              </a:solidFill>
              <a:latin typeface="HG丸ｺﾞｼｯｸM-PRO" panose="020F0600000000000000" pitchFamily="50" charset="-128"/>
              <a:ea typeface="HG丸ｺﾞｼｯｸM-PRO" panose="020F0600000000000000" pitchFamily="50" charset="-128"/>
            </a:endParaRPr>
          </a:p>
        </p:txBody>
      </p:sp>
      <p:sp>
        <p:nvSpPr>
          <p:cNvPr id="5" name="スライド番号プレースホルダー 4">
            <a:extLst>
              <a:ext uri="{FF2B5EF4-FFF2-40B4-BE49-F238E27FC236}">
                <a16:creationId xmlns:a16="http://schemas.microsoft.com/office/drawing/2014/main" id="{6FA9E222-0125-3F73-56E8-19DA8072CBED}"/>
              </a:ext>
            </a:extLst>
          </p:cNvPr>
          <p:cNvSpPr>
            <a:spLocks noGrp="1"/>
          </p:cNvSpPr>
          <p:nvPr>
            <p:ph type="sldNum" sz="quarter" idx="12"/>
          </p:nvPr>
        </p:nvSpPr>
        <p:spPr/>
        <p:txBody>
          <a:bodyPr/>
          <a:lstStyle/>
          <a:p>
            <a:fld id="{3B3A5463-9C9B-42B9-9F93-5E603B58E38B}" type="slidenum">
              <a:rPr kumimoji="1" lang="ja-JP" altLang="en-US" smtClean="0"/>
              <a:t>12</a:t>
            </a:fld>
            <a:endParaRPr kumimoji="1" lang="ja-JP" altLang="en-US"/>
          </a:p>
        </p:txBody>
      </p:sp>
    </p:spTree>
    <p:extLst>
      <p:ext uri="{BB962C8B-B14F-4D97-AF65-F5344CB8AC3E}">
        <p14:creationId xmlns:p14="http://schemas.microsoft.com/office/powerpoint/2010/main" val="552425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E28ADF8-A87A-740A-E4E4-8A59BDF87EE8}"/>
              </a:ext>
            </a:extLst>
          </p:cNvPr>
          <p:cNvSpPr>
            <a:spLocks noGrp="1"/>
          </p:cNvSpPr>
          <p:nvPr>
            <p:ph idx="1"/>
          </p:nvPr>
        </p:nvSpPr>
        <p:spPr>
          <a:xfrm>
            <a:off x="6096000" y="5011252"/>
            <a:ext cx="4454011" cy="1472452"/>
          </a:xfrm>
        </p:spPr>
        <p:txBody>
          <a:bodyPr>
            <a:normAutofit fontScale="85000" lnSpcReduction="20000"/>
          </a:bodyPr>
          <a:lstStyle/>
          <a:p>
            <a:pPr marL="0" indent="0">
              <a:buNone/>
            </a:pPr>
            <a:r>
              <a:rPr lang="ja-JP" altLang="en-US" sz="2600" dirty="0">
                <a:solidFill>
                  <a:schemeClr val="accent5"/>
                </a:solidFill>
                <a:latin typeface="HG丸ｺﾞｼｯｸM-PRO" panose="020F0600000000000000" pitchFamily="50" charset="-128"/>
                <a:ea typeface="HG丸ｺﾞｼｯｸM-PRO" panose="020F0600000000000000" pitchFamily="50" charset="-128"/>
              </a:rPr>
              <a:t>代表　高江洲　義之</a:t>
            </a:r>
            <a:endParaRPr lang="en-US" altLang="ja-JP" sz="2600" dirty="0">
              <a:solidFill>
                <a:schemeClr val="accent5"/>
              </a:solidFill>
              <a:latin typeface="HG丸ｺﾞｼｯｸM-PRO" panose="020F0600000000000000" pitchFamily="50" charset="-128"/>
              <a:ea typeface="HG丸ｺﾞｼｯｸM-PRO" panose="020F0600000000000000" pitchFamily="50" charset="-128"/>
            </a:endParaRPr>
          </a:p>
          <a:p>
            <a:pPr marL="0" indent="0">
              <a:buNone/>
            </a:pPr>
            <a:r>
              <a:rPr kumimoji="1" lang="en-US" altLang="ja-JP" sz="2600" dirty="0">
                <a:solidFill>
                  <a:schemeClr val="accent5"/>
                </a:solidFill>
                <a:latin typeface="HG丸ｺﾞｼｯｸM-PRO" panose="020F0600000000000000" pitchFamily="50" charset="-128"/>
                <a:ea typeface="HG丸ｺﾞｼｯｸM-PRO" panose="020F0600000000000000" pitchFamily="50" charset="-128"/>
              </a:rPr>
              <a:t>YOSHIYUKI  TAKAESU</a:t>
            </a:r>
          </a:p>
          <a:p>
            <a:pPr marL="0" indent="0">
              <a:buNone/>
            </a:pPr>
            <a:r>
              <a:rPr kumimoji="1" lang="ja-JP" altLang="en-US" sz="2600" dirty="0">
                <a:solidFill>
                  <a:schemeClr val="accent5"/>
                </a:solidFill>
                <a:latin typeface="HG丸ｺﾞｼｯｸM-PRO" panose="020F0600000000000000" pitchFamily="50" charset="-128"/>
                <a:ea typeface="HG丸ｺﾞｼｯｸM-PRO" panose="020F0600000000000000" pitchFamily="50" charset="-128"/>
              </a:rPr>
              <a:t>沖縄県宜野湾市大山</a:t>
            </a:r>
            <a:r>
              <a:rPr kumimoji="1" lang="en-US" altLang="ja-JP" sz="2600" dirty="0">
                <a:solidFill>
                  <a:schemeClr val="accent5"/>
                </a:solidFill>
                <a:latin typeface="HG丸ｺﾞｼｯｸM-PRO" panose="020F0600000000000000" pitchFamily="50" charset="-128"/>
                <a:ea typeface="HG丸ｺﾞｼｯｸM-PRO" panose="020F0600000000000000" pitchFamily="50" charset="-128"/>
              </a:rPr>
              <a:t>7‐10‐27</a:t>
            </a:r>
          </a:p>
          <a:p>
            <a:pPr marL="0" indent="0">
              <a:buNone/>
            </a:pPr>
            <a:r>
              <a:rPr lang="ja-JP" altLang="en-US" sz="2600" dirty="0">
                <a:solidFill>
                  <a:schemeClr val="accent5"/>
                </a:solidFill>
                <a:latin typeface="HG丸ｺﾞｼｯｸM-PRO" panose="020F0600000000000000" pitchFamily="50" charset="-128"/>
                <a:ea typeface="HG丸ｺﾞｼｯｸM-PRO" panose="020F0600000000000000" pitchFamily="50" charset="-128"/>
              </a:rPr>
              <a:t>宜野湾マリン支援センター２Ｆ</a:t>
            </a:r>
            <a:endParaRPr lang="en-US" altLang="ja-JP" sz="2600" dirty="0">
              <a:solidFill>
                <a:schemeClr val="accent5"/>
              </a:solidFill>
              <a:latin typeface="HG丸ｺﾞｼｯｸM-PRO" panose="020F0600000000000000" pitchFamily="50" charset="-128"/>
              <a:ea typeface="HG丸ｺﾞｼｯｸM-PRO" panose="020F0600000000000000" pitchFamily="50" charset="-128"/>
            </a:endParaRPr>
          </a:p>
        </p:txBody>
      </p:sp>
      <p:sp>
        <p:nvSpPr>
          <p:cNvPr id="4" name="スライド番号プレースホルダー 3">
            <a:extLst>
              <a:ext uri="{FF2B5EF4-FFF2-40B4-BE49-F238E27FC236}">
                <a16:creationId xmlns:a16="http://schemas.microsoft.com/office/drawing/2014/main" id="{2AA10DAF-6568-3215-E3C0-DADC036E0488}"/>
              </a:ext>
            </a:extLst>
          </p:cNvPr>
          <p:cNvSpPr>
            <a:spLocks noGrp="1"/>
          </p:cNvSpPr>
          <p:nvPr>
            <p:ph type="sldNum" sz="quarter" idx="12"/>
          </p:nvPr>
        </p:nvSpPr>
        <p:spPr/>
        <p:txBody>
          <a:bodyPr/>
          <a:lstStyle/>
          <a:p>
            <a:fld id="{3B3A5463-9C9B-42B9-9F93-5E603B58E38B}" type="slidenum">
              <a:rPr kumimoji="1" lang="ja-JP" altLang="en-US" smtClean="0"/>
              <a:t>13</a:t>
            </a:fld>
            <a:endParaRPr kumimoji="1" lang="ja-JP" altLang="en-US" dirty="0"/>
          </a:p>
        </p:txBody>
      </p:sp>
      <p:pic>
        <p:nvPicPr>
          <p:cNvPr id="17" name="図 16">
            <a:extLst>
              <a:ext uri="{FF2B5EF4-FFF2-40B4-BE49-F238E27FC236}">
                <a16:creationId xmlns:a16="http://schemas.microsoft.com/office/drawing/2014/main" id="{7D894A87-C036-8C8E-77FD-43831FEE7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3790931"/>
            <a:ext cx="5456215" cy="1169728"/>
          </a:xfrm>
          <a:prstGeom prst="rect">
            <a:avLst/>
          </a:prstGeom>
        </p:spPr>
      </p:pic>
    </p:spTree>
    <p:extLst>
      <p:ext uri="{BB962C8B-B14F-4D97-AF65-F5344CB8AC3E}">
        <p14:creationId xmlns:p14="http://schemas.microsoft.com/office/powerpoint/2010/main" val="923850862"/>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ウィスプ</Template>
  <TotalTime>1403</TotalTime>
  <Words>1902</Words>
  <Application>Microsoft Office PowerPoint</Application>
  <PresentationFormat>ワイド画面</PresentationFormat>
  <Paragraphs>153</Paragraphs>
  <Slides>14</Slides>
  <Notes>7</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HG丸ｺﾞｼｯｸM-PRO</vt:lpstr>
      <vt:lpstr>游ゴシック</vt:lpstr>
      <vt:lpstr>Calibri</vt:lpstr>
      <vt:lpstr>Calibri Light</vt:lpstr>
      <vt:lpstr>Wingdings 2</vt:lpstr>
      <vt:lpstr>HDOfficeLightV0</vt:lpstr>
      <vt:lpstr>PowerPoint プレゼンテーション</vt:lpstr>
      <vt:lpstr>              </vt:lpstr>
      <vt:lpstr>PowerPoint プレゼンテーション</vt:lpstr>
      <vt:lpstr>   </vt:lpstr>
      <vt:lpstr>①海底熟成ダイビング＋ファンダイブ・貯蔵 ￥３４，４３０（税込み）</vt:lpstr>
      <vt:lpstr>②海底熟成ダイビング＋ファンダイブ・引揚げ・貯蔵 ￥３７，５１０（税込み）</vt:lpstr>
      <vt:lpstr>③海底熟成ダイビング＋ファンダイブ・引揚げ ２９，７００（税込み）</vt:lpstr>
      <vt:lpstr>PowerPoint プレゼンテーション</vt:lpstr>
      <vt:lpstr>PowerPoint プレゼンテーション</vt:lpstr>
      <vt:lpstr>貯蔵酒類、その他料金について（税込み価格）</vt:lpstr>
      <vt:lpstr>お申込みについて</vt:lpstr>
      <vt:lpstr>当日の注意事項、準備するもの</vt:lpstr>
      <vt:lpstr>キャンセルポリシー　　　　※貯蔵ダイビングメニューに係るポリシーとなります。</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義之 高江洲</dc:creator>
  <cp:lastModifiedBy>義之 高江洲</cp:lastModifiedBy>
  <cp:revision>61</cp:revision>
  <cp:lastPrinted>2026-04-21T06:29:41Z</cp:lastPrinted>
  <dcterms:created xsi:type="dcterms:W3CDTF">2025-10-01T05:40:31Z</dcterms:created>
  <dcterms:modified xsi:type="dcterms:W3CDTF">2026-06-19T02:28:11Z</dcterms:modified>
</cp:coreProperties>
</file>